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258" r:id="rId3"/>
    <p:sldId id="259" r:id="rId4"/>
    <p:sldId id="284" r:id="rId5"/>
    <p:sldId id="277" r:id="rId6"/>
    <p:sldId id="261" r:id="rId7"/>
    <p:sldId id="262" r:id="rId8"/>
    <p:sldId id="276" r:id="rId9"/>
    <p:sldId id="285" r:id="rId10"/>
    <p:sldId id="263" r:id="rId11"/>
    <p:sldId id="264" r:id="rId12"/>
    <p:sldId id="265" r:id="rId13"/>
    <p:sldId id="266" r:id="rId14"/>
    <p:sldId id="278" r:id="rId15"/>
    <p:sldId id="267" r:id="rId16"/>
    <p:sldId id="268" r:id="rId17"/>
    <p:sldId id="279" r:id="rId18"/>
    <p:sldId id="269" r:id="rId19"/>
    <p:sldId id="270" r:id="rId20"/>
    <p:sldId id="280" r:id="rId21"/>
    <p:sldId id="292" r:id="rId22"/>
    <p:sldId id="286" r:id="rId23"/>
    <p:sldId id="290" r:id="rId24"/>
    <p:sldId id="271" r:id="rId25"/>
    <p:sldId id="287" r:id="rId26"/>
    <p:sldId id="288" r:id="rId27"/>
    <p:sldId id="281" r:id="rId28"/>
    <p:sldId id="273" r:id="rId29"/>
    <p:sldId id="293" r:id="rId30"/>
    <p:sldId id="294" r:id="rId31"/>
    <p:sldId id="27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DEE7F2"/>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12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B1FC8-9233-4B7D-ACFD-FFAC56758F39}" type="datetimeFigureOut">
              <a:rPr lang="en-US" smtClean="0"/>
              <a:t>4/27/2018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F7BF8-F641-4CA8-92CE-B0EF572D2D63}" type="slidenum">
              <a:rPr lang="en-US" smtClean="0"/>
              <a:t>‹#›</a:t>
            </a:fld>
            <a:endParaRPr lang="en-US"/>
          </a:p>
        </p:txBody>
      </p:sp>
    </p:spTree>
    <p:extLst>
      <p:ext uri="{BB962C8B-B14F-4D97-AF65-F5344CB8AC3E}">
        <p14:creationId xmlns:p14="http://schemas.microsoft.com/office/powerpoint/2010/main" val="88745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F7BF8-F641-4CA8-92CE-B0EF572D2D63}" type="slidenum">
              <a:rPr lang="en-US" smtClean="0"/>
              <a:t>5</a:t>
            </a:fld>
            <a:endParaRPr lang="en-US"/>
          </a:p>
        </p:txBody>
      </p:sp>
    </p:spTree>
    <p:extLst>
      <p:ext uri="{BB962C8B-B14F-4D97-AF65-F5344CB8AC3E}">
        <p14:creationId xmlns:p14="http://schemas.microsoft.com/office/powerpoint/2010/main" val="279793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mailto:info@ent.com.g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0.jpe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48.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www.mediclubgeorgia.ge/" TargetMode="External"/><Relationship Id="rId5" Type="http://schemas.openxmlformats.org/officeDocument/2006/relationships/hyperlink" Target="mailto:mcg@mediclubgeorgia.ge" TargetMode="Externa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jpg"/><Relationship Id="rId7" Type="http://schemas.openxmlformats.org/officeDocument/2006/relationships/image" Target="../media/image21.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26" t="18502"/>
          <a:stretch/>
        </p:blipFill>
        <p:spPr>
          <a:xfrm rot="20222166">
            <a:off x="287339" y="3332056"/>
            <a:ext cx="3158187" cy="1916596"/>
          </a:xfrm>
          <a:prstGeom prst="rect">
            <a:avLst/>
          </a:prstGeom>
        </p:spPr>
      </p:pic>
      <p:sp>
        <p:nvSpPr>
          <p:cNvPr id="5" name="TextBox 4"/>
          <p:cNvSpPr txBox="1"/>
          <p:nvPr/>
        </p:nvSpPr>
        <p:spPr>
          <a:xfrm>
            <a:off x="2057400" y="1981200"/>
            <a:ext cx="5257800" cy="584775"/>
          </a:xfrm>
          <a:prstGeom prst="rect">
            <a:avLst/>
          </a:prstGeom>
          <a:noFill/>
        </p:spPr>
        <p:txBody>
          <a:bodyPr wrap="square" rtlCol="0">
            <a:spAutoFit/>
          </a:bodyPr>
          <a:lstStyle/>
          <a:p>
            <a:r>
              <a:rPr lang="ka-GE" sz="3200" dirty="0" smtClean="0">
                <a:solidFill>
                  <a:schemeClr val="bg1"/>
                </a:solidFill>
                <a:latin typeface="BPG Arial" panose="020B0604020202020204" pitchFamily="34" charset="0"/>
                <a:cs typeface="BPG Arial" panose="020B0604020202020204" pitchFamily="34" charset="0"/>
              </a:rPr>
              <a:t>სამედიცინო</a:t>
            </a:r>
            <a:endParaRPr lang="en-US" sz="3200" dirty="0">
              <a:solidFill>
                <a:schemeClr val="bg1"/>
              </a:solidFill>
              <a:latin typeface="BPG Arial" panose="020B0604020202020204" pitchFamily="34" charset="0"/>
              <a:cs typeface="BPG Arial" panose="020B0604020202020204" pitchFamily="34" charset="0"/>
            </a:endParaRPr>
          </a:p>
        </p:txBody>
      </p:sp>
      <p:pic>
        <p:nvPicPr>
          <p:cNvPr id="1026" name="Picture 2" descr="D:\Users\khchachava\Desktop\ტურიზმი პრეზენტაცია\საქართველოს დროშა.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612" y="1169838"/>
            <a:ext cx="2819400" cy="18781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sers\khchachava\Desktop\ტურიზმი პრეზენტაცია\turistebiiiiiii-cr-721x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63411">
            <a:off x="5491611" y="3170713"/>
            <a:ext cx="3355404" cy="188479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b="25212"/>
          <a:stretch/>
        </p:blipFill>
        <p:spPr>
          <a:xfrm>
            <a:off x="8106" y="0"/>
            <a:ext cx="9144000" cy="914399"/>
          </a:xfrm>
        </p:spPr>
      </p:pic>
      <p:sp>
        <p:nvSpPr>
          <p:cNvPr id="3" name="TextBox 2"/>
          <p:cNvSpPr txBox="1"/>
          <p:nvPr/>
        </p:nvSpPr>
        <p:spPr>
          <a:xfrm>
            <a:off x="2743200" y="315604"/>
            <a:ext cx="3384260" cy="461665"/>
          </a:xfrm>
          <a:prstGeom prst="rect">
            <a:avLst/>
          </a:prstGeom>
          <a:noFill/>
        </p:spPr>
        <p:txBody>
          <a:bodyPr wrap="none" rtlCol="0">
            <a:spAutoFit/>
          </a:bodyPr>
          <a:lstStyle/>
          <a:p>
            <a:r>
              <a:rPr lang="ka-GE" sz="2400" dirty="0" smtClean="0">
                <a:solidFill>
                  <a:srgbClr val="558ED5"/>
                </a:solidFill>
              </a:rPr>
              <a:t>სამედიცინო ტურიზმი</a:t>
            </a:r>
            <a:endParaRPr lang="en-US" sz="2400" dirty="0">
              <a:solidFill>
                <a:srgbClr val="558ED5"/>
              </a:solidFill>
            </a:endParaRPr>
          </a:p>
        </p:txBody>
      </p:sp>
    </p:spTree>
    <p:extLst>
      <p:ext uri="{BB962C8B-B14F-4D97-AF65-F5344CB8AC3E}">
        <p14:creationId xmlns:p14="http://schemas.microsoft.com/office/powerpoint/2010/main" val="155512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400" dirty="0" smtClean="0">
                <a:latin typeface="BPG Arial" panose="020B0604020202020204" pitchFamily="34" charset="0"/>
                <a:cs typeface="BPG Arial" panose="020B0604020202020204" pitchFamily="34" charset="0"/>
              </a:rPr>
              <a:t>უპირატესობა</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832698"/>
            <a:ext cx="4343400" cy="2492990"/>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თვალის სიმშრალე</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კონუქტივიტი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პრესბიოპია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კატარაქტა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ფემტო ლაზერ ქირურგია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კერატოკონუსის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რქოვანას ტრანსპლატაცია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გლაუკომის </a:t>
            </a:r>
            <a:r>
              <a:rPr lang="ka-GE" sz="1200" dirty="0" smtClean="0">
                <a:latin typeface="BPG Arial" panose="020B0604020202020204" pitchFamily="34" charset="0"/>
                <a:cs typeface="BPG Arial" panose="020B0604020202020204" pitchFamily="34" charset="0"/>
              </a:rPr>
              <a:t>მკურნალობა</a:t>
            </a: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ოკულოპლასტიკა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თვალის ონკოლოგია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დაკრიოსტენოზი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რეტინობლასტომა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endParaRPr lang="en-US" sz="1200" dirty="0">
              <a:latin typeface="BPG Arial" panose="020B0604020202020204" pitchFamily="34" charset="0"/>
              <a:cs typeface="BPG Arial" panose="020B0604020202020204" pitchFamily="34" charset="0"/>
            </a:endParaRPr>
          </a:p>
        </p:txBody>
      </p:sp>
      <p:sp>
        <p:nvSpPr>
          <p:cNvPr id="11" name="Rectangle 10"/>
          <p:cNvSpPr/>
          <p:nvPr/>
        </p:nvSpPr>
        <p:spPr>
          <a:xfrm>
            <a:off x="3886200" y="3782827"/>
            <a:ext cx="4948136" cy="2308324"/>
          </a:xfrm>
          <a:prstGeom prst="rect">
            <a:avLst/>
          </a:prstGeom>
        </p:spPr>
        <p:txBody>
          <a:bodyPr wrap="square">
            <a:spAutoFit/>
          </a:bodyPr>
          <a:lstStyle/>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ვიტრეორეტინული დაავადებების მკურნალობა:</a:t>
            </a:r>
            <a:endParaRPr lang="en-US" sz="1200" dirty="0">
              <a:latin typeface="BPG Arial" panose="020B0604020202020204" pitchFamily="34" charset="0"/>
              <a:cs typeface="BPG Arial" panose="020B0604020202020204" pitchFamily="34" charset="0"/>
            </a:endParaRPr>
          </a:p>
          <a:p>
            <a:pPr lvl="1"/>
            <a:endParaRPr lang="ka-GE" sz="1200" b="1"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ბადურის ჩამოშლა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უვეიტი</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რქოვანას ხვრელი</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ბადურის ვენების ოკლუზია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ციტომეგალო ვირუსი</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ბადურის ინფექცია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დიაბეტური რეტინოპათია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რქოვანას დეგენერაცია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რქოვანას ცისტური შეშუპება</a:t>
            </a:r>
            <a:endParaRPr lang="en-US" sz="1200" dirty="0">
              <a:latin typeface="BPG Arial" panose="020B0604020202020204" pitchFamily="34" charset="0"/>
              <a:cs typeface="BPG Arial" panose="020B0604020202020204" pitchFamily="34" charset="0"/>
            </a:endParaRPr>
          </a:p>
          <a:p>
            <a:pPr marL="1085850" lvl="2" indent="-171450">
              <a:buFont typeface="Wingdings" panose="05000000000000000000" pitchFamily="2" charset="2"/>
              <a:buChar char="v"/>
            </a:pPr>
            <a:r>
              <a:rPr lang="ka-GE" sz="1200" dirty="0">
                <a:latin typeface="BPG Arial" panose="020B0604020202020204" pitchFamily="34" charset="0"/>
                <a:cs typeface="BPG Arial" panose="020B0604020202020204" pitchFamily="34" charset="0"/>
              </a:rPr>
              <a:t>ეპირეტინული მემრანა</a:t>
            </a:r>
            <a:endParaRPr lang="en-US" sz="12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
        <p:nvSpPr>
          <p:cNvPr id="2" name="TextBox 1"/>
          <p:cNvSpPr txBox="1"/>
          <p:nvPr/>
        </p:nvSpPr>
        <p:spPr>
          <a:xfrm>
            <a:off x="381000" y="1981200"/>
            <a:ext cx="8382000" cy="1223412"/>
          </a:xfrm>
          <a:prstGeom prst="rect">
            <a:avLst/>
          </a:prstGeom>
          <a:noFill/>
        </p:spPr>
        <p:txBody>
          <a:bodyPr wrap="square" rtlCol="0">
            <a:spAutoFit/>
          </a:bodyPr>
          <a:lstStyle/>
          <a:p>
            <a:r>
              <a:rPr lang="ka-GE" sz="1050" dirty="0" smtClean="0"/>
              <a:t>საქართველოს ოფთალმოლოგიური კლინიკების </a:t>
            </a:r>
            <a:r>
              <a:rPr lang="ka-GE" sz="1050" dirty="0"/>
              <a:t>ბაზაზე ტარდება თვალის სხვადასხვა პათოლოგიის 2500-ზე მეტი ქირურგიული და ლაზერული მკურნალობა, რის შედეგადაც თითქმის ყველა პაციენტიუბრუნდება ყოველდღიურ ცხოვრების წესს, გაუმჯობესებული მხედველობის ხარისხით. ეს ყოველივე იქნებოდა შეუძლებელი, თუ არა კლინიკაში დანერგილი თანამედროვე მკურნალობის თერაპიული და ქირურგიული მეთოდები.აქ ყველა პაციენტი უნიკალურია და მისთვის ინდივიდუალურად ხდება მკურნალობის ყველა ეტაპის შერჩევა,ხოლო კლინიკის სამედიცინო და სამეცნიერო ჯგუფი დაუღალავად ზრუნავს თითოეული პაციენტის ჯანმრთელობასა და კეთილდღეობაზე, ვინაიდან მათ კარგად ესმით, რომ ეს ყოველივე შეეხება ერთ-ერთ, სიცოცხლისადა გარესამყაროს შემეცნებისათვის ყველაზე მნიშვნელოვან ფუნქციას,რასაც </a:t>
            </a:r>
            <a:r>
              <a:rPr lang="ka-GE" sz="1050" b="1" dirty="0"/>
              <a:t>მხედველობა</a:t>
            </a:r>
            <a:r>
              <a:rPr lang="ka-GE" sz="1050" dirty="0"/>
              <a:t> ჰქვია. </a:t>
            </a:r>
            <a:endParaRPr lang="en-US" sz="1050" dirty="0"/>
          </a:p>
        </p:txBody>
      </p:sp>
    </p:spTree>
    <p:extLst>
      <p:ext uri="{BB962C8B-B14F-4D97-AF65-F5344CB8AC3E}">
        <p14:creationId xmlns:p14="http://schemas.microsoft.com/office/powerpoint/2010/main" val="207198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04010"/>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smtClean="0">
                <a:latin typeface="BPG Arial" panose="020B0604020202020204" pitchFamily="34" charset="0"/>
                <a:cs typeface="BPG Arial" panose="020B0604020202020204" pitchFamily="34" charset="0"/>
              </a:rPr>
              <a:t>ახალი მზერა</a:t>
            </a:r>
            <a:endParaRPr lang="ka-GE" sz="2400" dirty="0">
              <a:latin typeface="BPG Arial" panose="020B0604020202020204" pitchFamily="34" charset="0"/>
              <a:cs typeface="BPG Arial" panose="020B0604020202020204" pitchFamily="34" charset="0"/>
            </a:endParaRPr>
          </a:p>
        </p:txBody>
      </p:sp>
      <p:sp>
        <p:nvSpPr>
          <p:cNvPr id="10" name="Rectangle 9"/>
          <p:cNvSpPr/>
          <p:nvPr/>
        </p:nvSpPr>
        <p:spPr>
          <a:xfrm>
            <a:off x="210766" y="1881581"/>
            <a:ext cx="4056434" cy="1722587"/>
          </a:xfrm>
          <a:prstGeom prst="rect">
            <a:avLst/>
          </a:prstGeom>
        </p:spPr>
        <p:txBody>
          <a:bodyPr wrap="square">
            <a:spAutoFit/>
          </a:bodyPr>
          <a:lstStyle/>
          <a:p>
            <a:pPr lvl="0" algn="just">
              <a:lnSpc>
                <a:spcPct val="107000"/>
              </a:lnSpc>
              <a:spcAft>
                <a:spcPts val="0"/>
              </a:spcAft>
            </a:pPr>
            <a:r>
              <a:rPr lang="ka-GE" sz="1100" dirty="0">
                <a:latin typeface="BPG Arial" panose="020B0604020202020204" pitchFamily="34" charset="0"/>
                <a:cs typeface="BPG Arial" panose="020B0604020202020204" pitchFamily="34" charset="0"/>
              </a:rPr>
              <a:t>თვალის კლინიკა “ახალი მზერა” პაციენტებს სთავაზობს მაღალკვალიფიციური ექიმების მსოფლიო სტანდარტების შესაბამის სამედიცინო მომსახურებას, თანამედროვე აპარატურით და თითოეულ პაციენტთან ინდივიდუალური მიდგომით. თვალის კლინიკა “ახალი მზერა”-ში ტარდება თვალის სხვადასხვა დაავადების ქირურგიული, ლაზერული და თერაპიული მკურნალობა უახლესი აპარატურით და მსოფლიო სტანდარტების შესაბამისი მკურნალობის მეთოდების გამოყენებით.</a:t>
            </a:r>
            <a:endParaRPr lang="en-US" sz="1100" dirty="0">
              <a:latin typeface="BPG Arial" panose="020B0604020202020204" pitchFamily="34" charset="0"/>
              <a:ea typeface="Calibri" panose="020F0502020204030204" pitchFamily="34" charset="0"/>
              <a:cs typeface="BPG Arial" panose="020B0604020202020204" pitchFamily="34" charset="0"/>
            </a:endParaRPr>
          </a:p>
        </p:txBody>
      </p:sp>
      <p:sp>
        <p:nvSpPr>
          <p:cNvPr id="12" name="Title 1"/>
          <p:cNvSpPr txBox="1">
            <a:spLocks/>
          </p:cNvSpPr>
          <p:nvPr/>
        </p:nvSpPr>
        <p:spPr>
          <a:xfrm>
            <a:off x="210766" y="3946137"/>
            <a:ext cx="43612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მთავარი </a:t>
            </a:r>
            <a:endParaRPr lang="ka-GE" sz="2400" dirty="0" smtClean="0">
              <a:latin typeface="BPG Arial" panose="020B0604020202020204" pitchFamily="34" charset="0"/>
              <a:cs typeface="BPG Arial" panose="020B0604020202020204" pitchFamily="34" charset="0"/>
            </a:endParaRPr>
          </a:p>
          <a:p>
            <a:pPr algn="l"/>
            <a:r>
              <a:rPr lang="ka-GE" sz="2400" dirty="0" smtClean="0">
                <a:latin typeface="BPG Arial" panose="020B0604020202020204" pitchFamily="34" charset="0"/>
                <a:cs typeface="BPG Arial" panose="020B0604020202020204" pitchFamily="34" charset="0"/>
              </a:rPr>
              <a:t>უპირატესობებია</a:t>
            </a:r>
            <a:r>
              <a:rPr lang="ka-GE" sz="2400" dirty="0">
                <a:latin typeface="BPG Arial" panose="020B0604020202020204" pitchFamily="34" charset="0"/>
                <a:cs typeface="BPG Arial" panose="020B0604020202020204" pitchFamily="34" charset="0"/>
              </a:rPr>
              <a:t>:</a:t>
            </a:r>
          </a:p>
        </p:txBody>
      </p:sp>
      <p:sp>
        <p:nvSpPr>
          <p:cNvPr id="13" name="Rectangle 12"/>
          <p:cNvSpPr/>
          <p:nvPr/>
        </p:nvSpPr>
        <p:spPr>
          <a:xfrm>
            <a:off x="224018" y="4993255"/>
            <a:ext cx="4457700" cy="430887"/>
          </a:xfrm>
          <a:prstGeom prst="rect">
            <a:avLst/>
          </a:prstGeom>
        </p:spPr>
        <p:txBody>
          <a:bodyPr wrap="square">
            <a:spAutoFit/>
          </a:bodyPr>
          <a:lstStyle/>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p>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p>
        </p:txBody>
      </p:sp>
      <p:sp>
        <p:nvSpPr>
          <p:cNvPr id="24" name="Rectangle 23"/>
          <p:cNvSpPr/>
          <p:nvPr/>
        </p:nvSpPr>
        <p:spPr>
          <a:xfrm rot="21266871">
            <a:off x="5057837" y="4068238"/>
            <a:ext cx="2438400" cy="230832"/>
          </a:xfrm>
          <a:prstGeom prst="rect">
            <a:avLst/>
          </a:prstGeom>
        </p:spPr>
        <p:txBody>
          <a:bodyPr wrap="square">
            <a:spAutoFit/>
          </a:bodyPr>
          <a:lstStyle/>
          <a:p>
            <a:r>
              <a:rPr lang="en-US" sz="900" dirty="0" smtClean="0">
                <a:solidFill>
                  <a:schemeClr val="tx2">
                    <a:lumMod val="20000"/>
                    <a:lumOff val="80000"/>
                  </a:schemeClr>
                </a:solidFill>
                <a:latin typeface="BPG Arial" panose="020B0604020202020204" pitchFamily="34" charset="0"/>
                <a:cs typeface="BPG Arial" panose="020B0604020202020204" pitchFamily="34" charset="0"/>
              </a:rPr>
              <a:t>???????????</a:t>
            </a:r>
            <a:endParaRPr lang="en-US" sz="900" dirty="0">
              <a:solidFill>
                <a:schemeClr val="tx2">
                  <a:lumMod val="20000"/>
                  <a:lumOff val="80000"/>
                </a:schemeClr>
              </a:solidFill>
              <a:latin typeface="BPG Arial" panose="020B0604020202020204" pitchFamily="34" charset="0"/>
              <a:cs typeface="BPG Arial" panose="020B0604020202020204" pitchFamily="34" charset="0"/>
            </a:endParaRPr>
          </a:p>
        </p:txBody>
      </p:sp>
      <p:pic>
        <p:nvPicPr>
          <p:cNvPr id="5122" name="Picture 2" descr="D:\Users\khchachava\Desktop\ტურიზმი პრეზენტაცია\upiratesoba.JPG"/>
          <p:cNvPicPr>
            <a:picLocks noChangeAspect="1" noChangeArrowheads="1"/>
          </p:cNvPicPr>
          <p:nvPr/>
        </p:nvPicPr>
        <p:blipFill rotWithShape="1">
          <a:blip r:embed="rId5">
            <a:extLst>
              <a:ext uri="{28A0092B-C50C-407E-A947-70E740481C1C}">
                <a14:useLocalDpi xmlns:a14="http://schemas.microsoft.com/office/drawing/2010/main" val="0"/>
              </a:ext>
            </a:extLst>
          </a:blip>
          <a:srcRect l="181" r="-181" b="50000"/>
          <a:stretch/>
        </p:blipFill>
        <p:spPr bwMode="auto">
          <a:xfrm>
            <a:off x="210766" y="4740965"/>
            <a:ext cx="1828800" cy="19648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Users\khchachava\Desktop\ტურიზმი პრეზენტაცია\upiratesoba.JPG"/>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2238983" y="4740965"/>
            <a:ext cx="1828799" cy="1964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1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00200"/>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smtClean="0">
                <a:latin typeface="BPG Arial" panose="020B0604020202020204" pitchFamily="34" charset="0"/>
                <a:cs typeface="BPG Arial" panose="020B0604020202020204" pitchFamily="34" charset="0"/>
              </a:rPr>
              <a:t>დავინჩი</a:t>
            </a:r>
            <a:endParaRPr lang="ka-GE" sz="2400" dirty="0">
              <a:latin typeface="BPG Arial" panose="020B0604020202020204" pitchFamily="34" charset="0"/>
              <a:cs typeface="BPG Arial" panose="020B0604020202020204" pitchFamily="34" charset="0"/>
            </a:endParaRPr>
          </a:p>
        </p:txBody>
      </p:sp>
      <p:sp>
        <p:nvSpPr>
          <p:cNvPr id="10" name="Rectangle 9"/>
          <p:cNvSpPr/>
          <p:nvPr/>
        </p:nvSpPr>
        <p:spPr>
          <a:xfrm>
            <a:off x="210766" y="1881581"/>
            <a:ext cx="4132634" cy="2084866"/>
          </a:xfrm>
          <a:prstGeom prst="rect">
            <a:avLst/>
          </a:prstGeom>
        </p:spPr>
        <p:txBody>
          <a:bodyPr wrap="square">
            <a:spAutoFit/>
          </a:bodyPr>
          <a:lstStyle/>
          <a:p>
            <a:pPr lvl="0" algn="just">
              <a:lnSpc>
                <a:spcPct val="107000"/>
              </a:lnSpc>
              <a:spcAft>
                <a:spcPts val="0"/>
              </a:spcAft>
            </a:pPr>
            <a:r>
              <a:rPr lang="ka-GE" sz="1100" dirty="0">
                <a:latin typeface="BPG Arial" panose="020B0604020202020204" pitchFamily="34" charset="0"/>
                <a:cs typeface="BPG Arial" panose="020B0604020202020204" pitchFamily="34" charset="0"/>
              </a:rPr>
              <a:t>ბოლო ერთი წლის მანძილზე თვალის კლინიკა "დავინჩი” სრულიად იქნა აღჭურვილი  ბოლო თაობის მაღალტექნოლოგიური აპარატურით. მისი სამეცნიერო ჯგუფის თაოსნობით და მათი მრავალწლიანი გამოცდილებით მოხდა თანამედროვე დიაგნოსტიკური და სამკურნალო მეთოდების დანერგვა. დავინჩის სამედიცინო სამეცნიერო ჯგუფი აგრძელებს მის მოღვაწეობას სამამულო და საერთაშორისო არენაზე რაც გამოიხატება მსოფლიო კონფერენციებზე ინტენსიური ჩართულობით სამეცნიერო მოხსენებებით და სალექციო კურსის წაკითხვით</a:t>
            </a:r>
            <a:endParaRPr lang="en-US" sz="1100" dirty="0">
              <a:latin typeface="BPG Arial" panose="020B0604020202020204" pitchFamily="34" charset="0"/>
              <a:ea typeface="Calibri" panose="020F0502020204030204" pitchFamily="34" charset="0"/>
              <a:cs typeface="BPG Arial" panose="020B0604020202020204" pitchFamily="34" charset="0"/>
            </a:endParaRPr>
          </a:p>
        </p:txBody>
      </p:sp>
      <p:sp>
        <p:nvSpPr>
          <p:cNvPr id="11" name="Title 1"/>
          <p:cNvSpPr txBox="1">
            <a:spLocks/>
          </p:cNvSpPr>
          <p:nvPr/>
        </p:nvSpPr>
        <p:spPr>
          <a:xfrm>
            <a:off x="194201" y="4325566"/>
            <a:ext cx="4474265"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a:t>
            </a:r>
            <a:r>
              <a:rPr lang="ka-GE" sz="2400" dirty="0" smtClean="0">
                <a:latin typeface="BPG Arial" panose="020B0604020202020204" pitchFamily="34" charset="0"/>
                <a:cs typeface="BPG Arial" panose="020B0604020202020204" pitchFamily="34" charset="0"/>
              </a:rPr>
              <a:t>მთავარი</a:t>
            </a:r>
          </a:p>
          <a:p>
            <a:pPr algn="l"/>
            <a:r>
              <a:rPr lang="ka-GE" sz="2400" dirty="0" smtClean="0">
                <a:latin typeface="BPG Arial" panose="020B0604020202020204" pitchFamily="34" charset="0"/>
                <a:cs typeface="BPG Arial" panose="020B0604020202020204" pitchFamily="34" charset="0"/>
              </a:rPr>
              <a:t>უპირატესობებია</a:t>
            </a:r>
            <a:r>
              <a:rPr lang="ka-GE" sz="2400" dirty="0">
                <a:latin typeface="BPG Arial" panose="020B0604020202020204" pitchFamily="34" charset="0"/>
                <a:cs typeface="BPG Arial" panose="020B0604020202020204" pitchFamily="34" charset="0"/>
              </a:rPr>
              <a:t>:</a:t>
            </a:r>
          </a:p>
        </p:txBody>
      </p:sp>
      <p:sp>
        <p:nvSpPr>
          <p:cNvPr id="13" name="Rectangle 12"/>
          <p:cNvSpPr/>
          <p:nvPr/>
        </p:nvSpPr>
        <p:spPr>
          <a:xfrm rot="21232476">
            <a:off x="5054077" y="4016599"/>
            <a:ext cx="3546943" cy="369332"/>
          </a:xfrm>
          <a:prstGeom prst="rect">
            <a:avLst/>
          </a:prstGeom>
        </p:spPr>
        <p:txBody>
          <a:bodyPr wrap="square">
            <a:spAutoFit/>
          </a:bodyPr>
          <a:lstStyle/>
          <a:p>
            <a:r>
              <a:rPr lang="ka-GE" sz="900" dirty="0">
                <a:solidFill>
                  <a:schemeClr val="tx2">
                    <a:lumMod val="20000"/>
                    <a:lumOff val="80000"/>
                  </a:schemeClr>
                </a:solidFill>
                <a:latin typeface="BPG Arial" panose="020B0604020202020204" pitchFamily="34" charset="0"/>
                <a:cs typeface="BPG Arial" panose="020B0604020202020204" pitchFamily="34" charset="0"/>
              </a:rPr>
              <a:t>ორშაბათიდან პარასკევამდე: 10:00 -დან 19:00 -მდე</a:t>
            </a:r>
          </a:p>
          <a:p>
            <a:endParaRPr lang="ka-GE" sz="900" dirty="0">
              <a:solidFill>
                <a:schemeClr val="tx2">
                  <a:lumMod val="20000"/>
                  <a:lumOff val="80000"/>
                </a:schemeClr>
              </a:solidFill>
              <a:latin typeface="BPG Arial" panose="020B0604020202020204" pitchFamily="34" charset="0"/>
              <a:cs typeface="BPG Arial" panose="020B0604020202020204" pitchFamily="34" charset="0"/>
            </a:endParaRPr>
          </a:p>
        </p:txBody>
      </p:sp>
      <p:sp>
        <p:nvSpPr>
          <p:cNvPr id="2" name="TextBox 1"/>
          <p:cNvSpPr txBox="1"/>
          <p:nvPr/>
        </p:nvSpPr>
        <p:spPr>
          <a:xfrm>
            <a:off x="210766" y="5625643"/>
            <a:ext cx="5251323" cy="276999"/>
          </a:xfrm>
          <a:prstGeom prst="rect">
            <a:avLst/>
          </a:prstGeom>
          <a:noFill/>
        </p:spPr>
        <p:txBody>
          <a:bodyPr wrap="square" rtlCol="0">
            <a:spAutoFit/>
          </a:bodyPr>
          <a:lstStyle/>
          <a:p>
            <a:pPr marL="171450" indent="-171450">
              <a:buFont typeface="Arial" panose="020B0604020202020204" pitchFamily="34" charset="0"/>
              <a:buChar char="•"/>
            </a:pPr>
            <a:r>
              <a:rPr lang="ka-GE" sz="1200" dirty="0" smtClean="0"/>
              <a:t>ბადურის </a:t>
            </a:r>
            <a:r>
              <a:rPr lang="ka-GE" sz="1200" dirty="0"/>
              <a:t>გარსის </a:t>
            </a:r>
            <a:r>
              <a:rPr lang="ka-GE" sz="1200" dirty="0" smtClean="0"/>
              <a:t>დაავადებების მკურნალობა.</a:t>
            </a:r>
            <a:endParaRPr lang="en-US" sz="1200" dirty="0"/>
          </a:p>
        </p:txBody>
      </p:sp>
    </p:spTree>
    <p:extLst>
      <p:ext uri="{BB962C8B-B14F-4D97-AF65-F5344CB8AC3E}">
        <p14:creationId xmlns:p14="http://schemas.microsoft.com/office/powerpoint/2010/main" val="4141398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9"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15" name="Rectangle 14"/>
          <p:cNvSpPr/>
          <p:nvPr/>
        </p:nvSpPr>
        <p:spPr>
          <a:xfrm>
            <a:off x="0" y="1219200"/>
            <a:ext cx="9144000" cy="56388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40019" y="2753139"/>
            <a:ext cx="86868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dirty="0">
                <a:latin typeface="BPG Arial" panose="020B0604020202020204" pitchFamily="34" charset="0"/>
                <a:cs typeface="BPG Arial" panose="020B0604020202020204" pitchFamily="34" charset="0"/>
              </a:rPr>
              <a:t>პლასტიკური ქირურგია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382746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ka-GE" sz="1200" dirty="0" smtClean="0">
                <a:latin typeface="BPG Arial" panose="020B0604020202020204" pitchFamily="34" charset="0"/>
                <a:cs typeface="BPG Arial" panose="020B0604020202020204" pitchFamily="34" charset="0"/>
              </a:rPr>
              <a:t>???????????????</a:t>
            </a: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smtClean="0">
                <a:latin typeface="BPG Arial" panose="020B0604020202020204" pitchFamily="34" charset="0"/>
                <a:cs typeface="BPG Arial" panose="020B0604020202020204" pitchFamily="34" charset="0"/>
              </a:rPr>
              <a:t>უპირატესობები</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832698"/>
            <a:ext cx="3886200" cy="2862322"/>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რინოპლასტიკა – ცხვირის ფორმის კორექცია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სეპტო–რინოპლასტიკა ცხვირით სუნთქვის აღდგენა და ფორმის კორექცია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სახის დაჭიმვა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სახის ნაოჭების კორექცია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შუბლის და წარბების დაჭიმვა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კისრისა და ღაბაბის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ნიკაპის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ქუთუთოების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ტუჩების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ყურების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ლიპოსაქცია და ლიპოსკულპტურა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მკერდის გადიდება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მკერდის აწევა და დაპატარავება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endParaRPr lang="en-US" sz="1200" dirty="0">
              <a:latin typeface="BPG Arial" panose="020B0604020202020204" pitchFamily="34" charset="0"/>
              <a:cs typeface="BPG Arial" panose="020B0604020202020204" pitchFamily="34" charset="0"/>
            </a:endParaRPr>
          </a:p>
        </p:txBody>
      </p:sp>
      <p:sp>
        <p:nvSpPr>
          <p:cNvPr id="11" name="Rectangle 10"/>
          <p:cNvSpPr/>
          <p:nvPr/>
        </p:nvSpPr>
        <p:spPr>
          <a:xfrm>
            <a:off x="4267200" y="3782827"/>
            <a:ext cx="4567136" cy="2677656"/>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დვრილ-არეოლის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დუნდულოების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ბარძაყების დაჭიმვა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მხრების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მუცლის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წვივების პლასტიკა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ნაფლეთების ქირურგია (რბილქსოვილოვანი და ძვლოვანი დეფექტების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მკერდის რეკონსტრუქცია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მტევნის თანდაყოლილი პათოლოგიების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ტრავმების და დამწვრობის შემდგომი ქირურგია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რეკონსტრუქციული ოპერაციები მყესბზე</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მაჯის არხის სინდრომი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პერიფერიული ნერვების ქირურგია</a:t>
            </a:r>
            <a:endParaRPr lang="en-US" sz="12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Tree>
    <p:extLst>
      <p:ext uri="{BB962C8B-B14F-4D97-AF65-F5344CB8AC3E}">
        <p14:creationId xmlns:p14="http://schemas.microsoft.com/office/powerpoint/2010/main" val="2131333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 y="1219200"/>
            <a:ext cx="9144000" cy="5638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200"/>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5">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smtClean="0">
                <a:latin typeface="BPG Arial" panose="020B0604020202020204" pitchFamily="34" charset="0"/>
                <a:cs typeface="BPG Arial" panose="020B0604020202020204" pitchFamily="34" charset="0"/>
              </a:rPr>
              <a:t>კუზანოვის კლინიკა</a:t>
            </a:r>
            <a:endParaRPr lang="ka-GE" sz="2400" dirty="0">
              <a:latin typeface="BPG Arial" panose="020B0604020202020204" pitchFamily="34" charset="0"/>
              <a:cs typeface="BPG Arial" panose="020B0604020202020204" pitchFamily="34" charset="0"/>
            </a:endParaRPr>
          </a:p>
        </p:txBody>
      </p:sp>
      <p:sp>
        <p:nvSpPr>
          <p:cNvPr id="10" name="Rectangle 9"/>
          <p:cNvSpPr/>
          <p:nvPr/>
        </p:nvSpPr>
        <p:spPr>
          <a:xfrm>
            <a:off x="210766" y="1881580"/>
            <a:ext cx="4187773" cy="3220882"/>
          </a:xfrm>
          <a:prstGeom prst="rect">
            <a:avLst/>
          </a:prstGeom>
        </p:spPr>
        <p:txBody>
          <a:bodyPr wrap="square">
            <a:spAutoFit/>
          </a:bodyPr>
          <a:lstStyle/>
          <a:p>
            <a:pPr lvl="0" algn="just">
              <a:lnSpc>
                <a:spcPct val="107000"/>
              </a:lnSpc>
              <a:spcAft>
                <a:spcPts val="0"/>
              </a:spcAft>
            </a:pPr>
            <a:r>
              <a:rPr lang="ka-GE" sz="1000" dirty="0">
                <a:latin typeface="BPG Arial" panose="020B0604020202020204" pitchFamily="34" charset="0"/>
                <a:cs typeface="BPG Arial" panose="020B0604020202020204" pitchFamily="34" charset="0"/>
              </a:rPr>
              <a:t> კლინიკის ერთ-ერთი ძირითადი პრიორიტეტია კლინიკის თანამშრომლების კვალიფიკაციის მუდმივი ამაღლება. კლინიკის თანამშრომლები გადიან კვალიფიკაციის ასამაღლებელ კურსებს მსოფლიოს წამყვან კლინიკებში (ცენტრებში), მონაწილეობას ღებულობენ მასტერ-კლასებში. ჩვენი ექიმები წარმატებით გამოდიან საერთაშორისო </a:t>
            </a:r>
            <a:r>
              <a:rPr lang="ka-GE" sz="1000" dirty="0" smtClean="0">
                <a:latin typeface="BPG Arial" panose="020B0604020202020204" pitchFamily="34" charset="0"/>
                <a:cs typeface="BPG Arial" panose="020B0604020202020204" pitchFamily="34" charset="0"/>
              </a:rPr>
              <a:t>კონგრესებზე.</a:t>
            </a:r>
            <a:endParaRPr lang="en-US" sz="1000" dirty="0" smtClean="0">
              <a:latin typeface="BPG Arial" panose="020B0604020202020204" pitchFamily="34" charset="0"/>
              <a:cs typeface="BPG Arial" panose="020B0604020202020204" pitchFamily="34" charset="0"/>
            </a:endParaRPr>
          </a:p>
          <a:p>
            <a:pPr lvl="0" algn="just">
              <a:lnSpc>
                <a:spcPct val="107000"/>
              </a:lnSpc>
              <a:spcAft>
                <a:spcPts val="0"/>
              </a:spcAft>
            </a:pPr>
            <a:r>
              <a:rPr lang="ka-GE" sz="1000" dirty="0" smtClean="0">
                <a:latin typeface="BPG Arial" panose="020B0604020202020204" pitchFamily="34" charset="0"/>
                <a:cs typeface="BPG Arial" panose="020B0604020202020204" pitchFamily="34" charset="0"/>
              </a:rPr>
              <a:t>კლინიკაში </a:t>
            </a:r>
            <a:r>
              <a:rPr lang="ka-GE" sz="1000" dirty="0">
                <a:latin typeface="BPG Arial" panose="020B0604020202020204" pitchFamily="34" charset="0"/>
                <a:cs typeface="BPG Arial" panose="020B0604020202020204" pitchFamily="34" charset="0"/>
              </a:rPr>
              <a:t>ტარდება ოპერაციის შემდგომი შედეგების ხანგრძვლივი დაკვირვება და მათი საფუძვლიანი ანალიზი, რაც იძლევა ოპარაციულ ტექნიკაში ცვლილებების შეტანის და თითოეულ კონკრეტულ შემთხვევაში ოპერაციული მეთოდიკის შერჩევის საშუალებას. თითოეულ პაციენთან ექიმებს აქვთ ინდივიდუალური მიდგომა.</a:t>
            </a:r>
          </a:p>
          <a:p>
            <a:pPr lvl="0" algn="just">
              <a:lnSpc>
                <a:spcPct val="107000"/>
              </a:lnSpc>
              <a:spcAft>
                <a:spcPts val="0"/>
              </a:spcAft>
            </a:pPr>
            <a:r>
              <a:rPr lang="ka-GE" sz="1000" dirty="0" smtClean="0">
                <a:latin typeface="BPG Arial" panose="020B0604020202020204" pitchFamily="34" charset="0"/>
                <a:cs typeface="BPG Arial" panose="020B0604020202020204" pitchFamily="34" charset="0"/>
              </a:rPr>
              <a:t>კლინიკა </a:t>
            </a:r>
            <a:r>
              <a:rPr lang="ka-GE" sz="1000" dirty="0">
                <a:latin typeface="BPG Arial" panose="020B0604020202020204" pitchFamily="34" charset="0"/>
                <a:cs typeface="BPG Arial" panose="020B0604020202020204" pitchFamily="34" charset="0"/>
              </a:rPr>
              <a:t>ასევე წარმოადგენს სამედიცინო უნივერსიტეტის ბაზას. პროფ. ი. კუზანოვის ხელმძღვანელობით აღიზარდა 18 რეკონსტრუქციულ-პლასტიკური ქირურგი, რომლებიც დღესდღეობით საქართველოს წამყვანი პლასტიკური ქირურგები არიან, მაგრამ საუკეთესო ქირურგები ჩვენს კლინიკაში დარჩნენ.</a:t>
            </a:r>
            <a:endParaRPr lang="en-US" sz="1000" dirty="0">
              <a:latin typeface="BPG Arial" panose="020B0604020202020204" pitchFamily="34" charset="0"/>
              <a:ea typeface="Calibri" panose="020F0502020204030204" pitchFamily="34" charset="0"/>
              <a:cs typeface="BPG Arial" panose="020B0604020202020204" pitchFamily="34" charset="0"/>
            </a:endParaRPr>
          </a:p>
        </p:txBody>
      </p:sp>
      <p:sp>
        <p:nvSpPr>
          <p:cNvPr id="12" name="Title 1"/>
          <p:cNvSpPr txBox="1">
            <a:spLocks/>
          </p:cNvSpPr>
          <p:nvPr/>
        </p:nvSpPr>
        <p:spPr>
          <a:xfrm>
            <a:off x="210766" y="5150435"/>
            <a:ext cx="72568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მთავარი უპირატესობებია:</a:t>
            </a:r>
          </a:p>
        </p:txBody>
      </p:sp>
      <p:sp>
        <p:nvSpPr>
          <p:cNvPr id="13" name="Rectangle 12"/>
          <p:cNvSpPr/>
          <p:nvPr/>
        </p:nvSpPr>
        <p:spPr>
          <a:xfrm>
            <a:off x="233957" y="5921352"/>
            <a:ext cx="4457700" cy="430887"/>
          </a:xfrm>
          <a:prstGeom prst="rect">
            <a:avLst/>
          </a:prstGeom>
        </p:spPr>
        <p:txBody>
          <a:bodyPr wrap="square">
            <a:spAutoFit/>
          </a:bodyPr>
          <a:lstStyle/>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p>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endParaRPr lang="ka-GE" sz="1100" dirty="0">
              <a:latin typeface="BPG Arial" panose="020B0604020202020204" pitchFamily="34" charset="0"/>
              <a:cs typeface="BPG Arial" panose="020B0604020202020204" pitchFamily="34" charset="0"/>
            </a:endParaRPr>
          </a:p>
        </p:txBody>
      </p:sp>
      <p:sp>
        <p:nvSpPr>
          <p:cNvPr id="24" name="Rectangle 23"/>
          <p:cNvSpPr/>
          <p:nvPr/>
        </p:nvSpPr>
        <p:spPr>
          <a:xfrm rot="21202064">
            <a:off x="5087131" y="4213939"/>
            <a:ext cx="2438400" cy="230832"/>
          </a:xfrm>
          <a:prstGeom prst="rect">
            <a:avLst/>
          </a:prstGeom>
        </p:spPr>
        <p:txBody>
          <a:bodyPr wrap="square">
            <a:spAutoFit/>
          </a:bodyPr>
          <a:lstStyle/>
          <a:p>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სამუშაო საათები: </a:t>
            </a:r>
            <a:r>
              <a:rPr lang="en-US" sz="900" dirty="0" smtClean="0">
                <a:solidFill>
                  <a:schemeClr val="tx2">
                    <a:lumMod val="20000"/>
                    <a:lumOff val="80000"/>
                  </a:schemeClr>
                </a:solidFill>
                <a:latin typeface="BPG Arial" panose="020B0604020202020204" pitchFamily="34" charset="0"/>
                <a:cs typeface="BPG Arial" panose="020B0604020202020204" pitchFamily="34" charset="0"/>
              </a:rPr>
              <a:t>???????????</a:t>
            </a:r>
            <a:endParaRPr lang="en-US" sz="900" dirty="0">
              <a:solidFill>
                <a:schemeClr val="tx2">
                  <a:lumMod val="20000"/>
                  <a:lumOff val="80000"/>
                </a:schemeClr>
              </a:solidFill>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2252152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225826"/>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3606" y="3702326"/>
            <a:ext cx="4953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dirty="0">
                <a:latin typeface="BPG Arial" panose="020B0604020202020204" pitchFamily="34" charset="0"/>
                <a:cs typeface="BPG Arial" panose="020B0604020202020204" pitchFamily="34" charset="0"/>
              </a:rPr>
              <a:t>სტომატოლოგია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3081123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ka-GE" sz="1200" dirty="0" smtClean="0">
                <a:latin typeface="BPG Arial" panose="020B0604020202020204" pitchFamily="34" charset="0"/>
                <a:cs typeface="BPG Arial" panose="020B0604020202020204" pitchFamily="34" charset="0"/>
              </a:rPr>
              <a:t>???????????????</a:t>
            </a: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smtClean="0">
                <a:latin typeface="BPG Arial" panose="020B0604020202020204" pitchFamily="34" charset="0"/>
                <a:cs typeface="BPG Arial" panose="020B0604020202020204" pitchFamily="34" charset="0"/>
              </a:rPr>
              <a:t>უპირატესობები</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832698"/>
            <a:ext cx="3886200" cy="2677656"/>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კერამიკული რესტავრაციები ჩანართისა და ვინირების სახით</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მაღალი ხარისხის ჰელიობჯენები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ენდოდონტიური მკურნალობა (კბილის არხების დამუშავება და დაბჯენა)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ღრძილების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კბილის ნადებების მოცილება ულტრაბგერითი სკალერით ან Aირ Fლოწ აპარატით</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კბილების გათეთრება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კბილის ექსტრაქციები, მათ შორის რეტენირებული და ნახევრად რეტენირებული კბილების ექსტრაქცია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endParaRPr lang="en-US" sz="1200" dirty="0">
              <a:latin typeface="BPG Arial" panose="020B0604020202020204" pitchFamily="34" charset="0"/>
              <a:cs typeface="BPG Arial" panose="020B0604020202020204" pitchFamily="34" charset="0"/>
            </a:endParaRPr>
          </a:p>
        </p:txBody>
      </p:sp>
      <p:sp>
        <p:nvSpPr>
          <p:cNvPr id="11" name="Rectangle 10"/>
          <p:cNvSpPr/>
          <p:nvPr/>
        </p:nvSpPr>
        <p:spPr>
          <a:xfrm>
            <a:off x="4267200" y="3782827"/>
            <a:ext cx="4567136" cy="2677656"/>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ყბა-სახის მიდამოს ანთებითი პროცესების ქირურგიული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ყბა-სახის მიდამოს ტრავმების ქირურგიული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სტაციონარული მომსახურეობა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კბილის იმპლანტაცია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ლითონკერამიკის, კერამიკული და ცირკონიუმის ოქსიდზე დამზადებული  გვირგვინები და ხიდები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მოსახსნელი ფირფიტოვანი პროთეზები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ნეილონის და პროთეზები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კაპები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კბილების, კბილთა მწკრივის, თანკბილვის ანომალიების გასწორება ბრეკეტ სისტემებით და მოსახსნელი ფირფიტოვანი აპარატით</a:t>
            </a:r>
            <a:endParaRPr lang="en-US" sz="12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Tree>
    <p:extLst>
      <p:ext uri="{BB962C8B-B14F-4D97-AF65-F5344CB8AC3E}">
        <p14:creationId xmlns:p14="http://schemas.microsoft.com/office/powerpoint/2010/main" val="2872445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219200"/>
            <a:ext cx="9144000" cy="563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754" y="1600448"/>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BPG Arial" panose="020B0604020202020204" pitchFamily="34" charset="0"/>
                <a:cs typeface="BPG Arial" panose="020B0604020202020204" pitchFamily="34" charset="0"/>
              </a:rPr>
              <a:t>Royal Dent</a:t>
            </a:r>
            <a:endParaRPr lang="ka-GE" sz="2400" dirty="0">
              <a:latin typeface="BPG Arial" panose="020B0604020202020204" pitchFamily="34" charset="0"/>
              <a:cs typeface="BPG Arial" panose="020B0604020202020204" pitchFamily="34" charset="0"/>
            </a:endParaRPr>
          </a:p>
        </p:txBody>
      </p:sp>
      <p:sp>
        <p:nvSpPr>
          <p:cNvPr id="10" name="Rectangle 9"/>
          <p:cNvSpPr/>
          <p:nvPr/>
        </p:nvSpPr>
        <p:spPr>
          <a:xfrm>
            <a:off x="210766" y="1881581"/>
            <a:ext cx="4213682" cy="1569660"/>
          </a:xfrm>
          <a:prstGeom prst="rect">
            <a:avLst/>
          </a:prstGeom>
        </p:spPr>
        <p:txBody>
          <a:bodyPr wrap="square">
            <a:spAutoFit/>
          </a:bodyPr>
          <a:lstStyle/>
          <a:p>
            <a:pPr fontAlgn="base"/>
            <a:r>
              <a:rPr lang="en-US" sz="1200" dirty="0" smtClean="0">
                <a:latin typeface="BPG Arial" panose="020B0604020202020204" pitchFamily="34" charset="0"/>
                <a:cs typeface="BPG Arial" panose="020B0604020202020204" pitchFamily="34" charset="0"/>
              </a:rPr>
              <a:t>At </a:t>
            </a:r>
            <a:r>
              <a:rPr lang="en-US" sz="1200" dirty="0">
                <a:latin typeface="BPG Arial" panose="020B0604020202020204" pitchFamily="34" charset="0"/>
                <a:cs typeface="BPG Arial" panose="020B0604020202020204" pitchFamily="34" charset="0"/>
              </a:rPr>
              <a:t>Royal Dent, we are focused on providing  dental services with the highest levels of customer satisfaction – we will do everything we can to meet your expectations.</a:t>
            </a:r>
          </a:p>
          <a:p>
            <a:pPr fontAlgn="base"/>
            <a:r>
              <a:rPr lang="en-US" sz="1200" dirty="0">
                <a:latin typeface="BPG Arial" panose="020B0604020202020204" pitchFamily="34" charset="0"/>
                <a:cs typeface="BPG Arial" panose="020B0604020202020204" pitchFamily="34" charset="0"/>
              </a:rPr>
              <a:t>With a variety of offerings to choose from, we’re sure you’ll be happy working with us. Look around our website and if you have any comments or questions, please feel free to contact us. We hope to see you again! Check back later for new updates to our website. There’s much more to come!</a:t>
            </a:r>
          </a:p>
        </p:txBody>
      </p:sp>
      <p:sp>
        <p:nvSpPr>
          <p:cNvPr id="12" name="Title 1"/>
          <p:cNvSpPr txBox="1">
            <a:spLocks/>
          </p:cNvSpPr>
          <p:nvPr/>
        </p:nvSpPr>
        <p:spPr>
          <a:xfrm>
            <a:off x="210766" y="4630366"/>
            <a:ext cx="72568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latin typeface="BPG Arial" panose="020B0604020202020204" pitchFamily="34" charset="0"/>
                <a:cs typeface="BPG Arial" panose="020B0604020202020204" pitchFamily="34" charset="0"/>
              </a:rPr>
              <a:t>Advantages </a:t>
            </a:r>
            <a:endParaRPr lang="ka-GE" sz="2400" dirty="0">
              <a:latin typeface="BPG Arial" panose="020B0604020202020204" pitchFamily="34" charset="0"/>
              <a:cs typeface="BPG Arial" panose="020B0604020202020204" pitchFamily="34" charset="0"/>
            </a:endParaRPr>
          </a:p>
        </p:txBody>
      </p:sp>
      <p:sp>
        <p:nvSpPr>
          <p:cNvPr id="13" name="Rectangle 12"/>
          <p:cNvSpPr/>
          <p:nvPr/>
        </p:nvSpPr>
        <p:spPr>
          <a:xfrm>
            <a:off x="210766" y="5410200"/>
            <a:ext cx="4457700" cy="430887"/>
          </a:xfrm>
          <a:prstGeom prst="rect">
            <a:avLst/>
          </a:prstGeom>
        </p:spPr>
        <p:txBody>
          <a:bodyPr wrap="square">
            <a:spAutoFit/>
          </a:bodyPr>
          <a:lstStyle/>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p>
          <a:p>
            <a:pPr marL="171450" indent="-171450">
              <a:buFont typeface="Arial" panose="020B0604020202020204" pitchFamily="34" charset="0"/>
              <a:buChar char="•"/>
            </a:pPr>
            <a:r>
              <a:rPr lang="ka-GE" sz="1100" dirty="0" smtClean="0">
                <a:latin typeface="BPG Arial" panose="020B0604020202020204" pitchFamily="34" charset="0"/>
                <a:cs typeface="BPG Arial" panose="020B0604020202020204" pitchFamily="34" charset="0"/>
              </a:rPr>
              <a:t>?????</a:t>
            </a:r>
            <a:endParaRPr lang="ka-GE" sz="1100"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303707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095500" y="3695700"/>
            <a:ext cx="4953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dirty="0">
                <a:latin typeface="BPG Arial" panose="020B0604020202020204" pitchFamily="34" charset="0"/>
                <a:cs typeface="BPG Arial" panose="020B0604020202020204" pitchFamily="34" charset="0"/>
              </a:rPr>
              <a:t>რეაბილიტაცია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194442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25212"/>
          <a:stretch/>
        </p:blipFill>
        <p:spPr>
          <a:xfrm>
            <a:off x="8106" y="0"/>
            <a:ext cx="9144000" cy="914399"/>
          </a:xfrm>
        </p:spPr>
      </p:pic>
      <p:sp>
        <p:nvSpPr>
          <p:cNvPr id="2" name="Title 1"/>
          <p:cNvSpPr>
            <a:spLocks noGrp="1"/>
          </p:cNvSpPr>
          <p:nvPr>
            <p:ph type="title"/>
          </p:nvPr>
        </p:nvSpPr>
        <p:spPr>
          <a:xfrm>
            <a:off x="1828800" y="228600"/>
            <a:ext cx="4953000" cy="457200"/>
          </a:xfrm>
        </p:spPr>
        <p:txBody>
          <a:bodyPr>
            <a:normAutofit/>
          </a:bodyPr>
          <a:lstStyle/>
          <a:p>
            <a:r>
              <a:rPr lang="ka-GE" sz="2400" dirty="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Rectangle 8"/>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2184" y="2067339"/>
            <a:ext cx="8478077" cy="3886199"/>
          </a:xfrm>
          <a:prstGeom prst="rect">
            <a:avLst/>
          </a:prstGeom>
          <a:solidFill>
            <a:schemeClr val="bg1">
              <a:alpha val="78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itle 1"/>
          <p:cNvSpPr txBox="1">
            <a:spLocks/>
          </p:cNvSpPr>
          <p:nvPr/>
        </p:nvSpPr>
        <p:spPr>
          <a:xfrm>
            <a:off x="339499" y="1219200"/>
            <a:ext cx="8411994"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a:latin typeface="BPG Arial" panose="020B0604020202020204" pitchFamily="34" charset="0"/>
                <a:cs typeface="BPG Arial" panose="020B0604020202020204" pitchFamily="34" charset="0"/>
              </a:rPr>
              <a:t>რატომ უნდა ვეწვიოთ საქართველოს სამედიცინო ტურიზმის მიზნით</a:t>
            </a:r>
            <a:r>
              <a:rPr lang="en-US" sz="2200" dirty="0">
                <a:latin typeface="BPG Arial" panose="020B0604020202020204" pitchFamily="34" charset="0"/>
                <a:cs typeface="BPG Arial" panose="020B0604020202020204" pitchFamily="34" charset="0"/>
              </a:rPr>
              <a:t>?</a:t>
            </a:r>
          </a:p>
        </p:txBody>
      </p:sp>
      <p:sp>
        <p:nvSpPr>
          <p:cNvPr id="7" name="Content Placeholder 2"/>
          <p:cNvSpPr txBox="1">
            <a:spLocks/>
          </p:cNvSpPr>
          <p:nvPr/>
        </p:nvSpPr>
        <p:spPr>
          <a:xfrm>
            <a:off x="326423" y="2067339"/>
            <a:ext cx="82296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endParaRPr lang="ka-GE" sz="1400" b="1" dirty="0" smtClean="0">
              <a:latin typeface="BPG Arial" panose="020B0604020202020204" pitchFamily="34" charset="0"/>
              <a:cs typeface="BPG Arial" panose="020B0604020202020204" pitchFamily="34" charset="0"/>
            </a:endParaRPr>
          </a:p>
          <a:p>
            <a:pPr marL="285750" indent="-285750"/>
            <a:endParaRPr lang="ka-GE" sz="1400" b="1" dirty="0">
              <a:latin typeface="BPG Arial" panose="020B0604020202020204" pitchFamily="34" charset="0"/>
              <a:cs typeface="BPG Arial" panose="020B0604020202020204" pitchFamily="34" charset="0"/>
            </a:endParaRPr>
          </a:p>
          <a:p>
            <a:pPr marL="285750" indent="-285750"/>
            <a:r>
              <a:rPr lang="ka-GE" sz="1400" b="1" dirty="0" smtClean="0">
                <a:latin typeface="BPG Arial" panose="020B0604020202020204" pitchFamily="34" charset="0"/>
                <a:cs typeface="BPG Arial" panose="020B0604020202020204" pitchFamily="34" charset="0"/>
              </a:rPr>
              <a:t>მსოფლიო </a:t>
            </a:r>
            <a:r>
              <a:rPr lang="ka-GE" sz="1400" b="1" dirty="0">
                <a:latin typeface="BPG Arial" panose="020B0604020202020204" pitchFamily="34" charset="0"/>
                <a:cs typeface="BPG Arial" panose="020B0604020202020204" pitchFamily="34" charset="0"/>
              </a:rPr>
              <a:t>დონის სტანდარტები</a:t>
            </a:r>
          </a:p>
          <a:p>
            <a:pPr marL="285750" indent="-285750"/>
            <a:r>
              <a:rPr lang="ka-GE" sz="1400" b="1" dirty="0">
                <a:latin typeface="BPG Arial" panose="020B0604020202020204" pitchFamily="34" charset="0"/>
                <a:cs typeface="BPG Arial" panose="020B0604020202020204" pitchFamily="34" charset="0"/>
              </a:rPr>
              <a:t>უახლესი აპარატურა</a:t>
            </a:r>
          </a:p>
          <a:p>
            <a:pPr marL="285750" indent="-285750"/>
            <a:r>
              <a:rPr lang="ka-GE" sz="1400" b="1" dirty="0">
                <a:latin typeface="BPG Arial" panose="020B0604020202020204" pitchFamily="34" charset="0"/>
                <a:cs typeface="BPG Arial" panose="020B0604020202020204" pitchFamily="34" charset="0"/>
              </a:rPr>
              <a:t>პროფესიონალთა </a:t>
            </a:r>
            <a:r>
              <a:rPr lang="ka-GE" sz="1400" b="1" dirty="0" smtClean="0">
                <a:latin typeface="BPG Arial" panose="020B0604020202020204" pitchFamily="34" charset="0"/>
                <a:cs typeface="BPG Arial" panose="020B0604020202020204" pitchFamily="34" charset="0"/>
              </a:rPr>
              <a:t>გუნდი</a:t>
            </a:r>
          </a:p>
          <a:p>
            <a:pPr marL="285750" indent="-285750"/>
            <a:r>
              <a:rPr lang="ka-GE" sz="1400" b="1" dirty="0" smtClean="0">
                <a:latin typeface="BPG Arial" panose="020B0604020202020204" pitchFamily="34" charset="0"/>
                <a:cs typeface="BPG Arial" panose="020B0604020202020204" pitchFamily="34" charset="0"/>
              </a:rPr>
              <a:t>თბილი და კომფორტული გარემო</a:t>
            </a:r>
          </a:p>
          <a:p>
            <a:pPr marL="285750" indent="-285750"/>
            <a:r>
              <a:rPr lang="ka-GE" sz="1400" b="1" dirty="0" smtClean="0">
                <a:latin typeface="BPG Arial" panose="020B0604020202020204" pitchFamily="34" charset="0"/>
                <a:cs typeface="BPG Arial" panose="020B0604020202020204" pitchFamily="34" charset="0"/>
              </a:rPr>
              <a:t>დაბალი ტარიფი</a:t>
            </a:r>
            <a:endParaRPr lang="ka-GE" sz="1400" b="1"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3461271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ka-GE" sz="1200" dirty="0" smtClean="0">
                <a:latin typeface="BPG Arial" panose="020B0604020202020204" pitchFamily="34" charset="0"/>
                <a:cs typeface="BPG Arial" panose="020B0604020202020204" pitchFamily="34" charset="0"/>
              </a:rPr>
              <a:t>??????????????</a:t>
            </a: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smtClean="0">
                <a:latin typeface="BPG Arial" panose="020B0604020202020204" pitchFamily="34" charset="0"/>
                <a:cs typeface="BPG Arial" panose="020B0604020202020204" pitchFamily="34" charset="0"/>
              </a:rPr>
              <a:t>უპირეტესობები</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832698"/>
            <a:ext cx="3886200" cy="1754326"/>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ნეირორეაბილიტაცია;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რეაბილიტაცია ორთოპედია-ტრავმატოლოგიაში.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ძირითადი დაავადებების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ფუნქციური დარღვევებისა ან/და ინვალიდიზაციის რედუცირება;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გართულებების პრევენცია და მკურნალობა;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ფუნქციური უნარისა და აქტიურობების გაუმჯობესება.</a:t>
            </a:r>
            <a:endParaRPr lang="en-US" sz="1200" dirty="0">
              <a:latin typeface="BPG Arial" panose="020B0604020202020204" pitchFamily="34" charset="0"/>
              <a:cs typeface="BPG Arial" panose="020B0604020202020204" pitchFamily="34" charset="0"/>
            </a:endParaRPr>
          </a:p>
        </p:txBody>
      </p:sp>
      <p:sp>
        <p:nvSpPr>
          <p:cNvPr id="11" name="Rectangle 10"/>
          <p:cNvSpPr/>
          <p:nvPr/>
        </p:nvSpPr>
        <p:spPr>
          <a:xfrm>
            <a:off x="4267200" y="3782827"/>
            <a:ext cx="4567136" cy="1200329"/>
          </a:xfrm>
          <a:prstGeom prst="rect">
            <a:avLst/>
          </a:prstGeom>
        </p:spPr>
        <p:txBody>
          <a:bodyPr wrap="square">
            <a:spAutoFit/>
          </a:bodyPr>
          <a:lstStyle/>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აღდგენითი თერაპია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აპარატურული ფიზიოთერაპია</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ორთოპედიულ - ტრავმატოლოგიური სამკურნალო მანიპულაციები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სამკურნალო ვარჯიში და მასაჟი</a:t>
            </a:r>
            <a:endParaRPr lang="en-US" sz="12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ჰიდროთერაპია</a:t>
            </a:r>
            <a:endParaRPr lang="en-US" sz="12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Tree>
    <p:extLst>
      <p:ext uri="{BB962C8B-B14F-4D97-AF65-F5344CB8AC3E}">
        <p14:creationId xmlns:p14="http://schemas.microsoft.com/office/powerpoint/2010/main" val="2407671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095500" y="3695700"/>
            <a:ext cx="4953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endParaRPr lang="en-US" dirty="0">
              <a:latin typeface="BPG Arial" panose="020B0604020202020204" pitchFamily="34" charset="0"/>
              <a:cs typeface="BPG Arial" panose="020B0604020202020204" pitchFamily="34" charset="0"/>
            </a:endParaRPr>
          </a:p>
        </p:txBody>
      </p:sp>
      <p:sp>
        <p:nvSpPr>
          <p:cNvPr id="2" name="Rectangle 1"/>
          <p:cNvSpPr/>
          <p:nvPr/>
        </p:nvSpPr>
        <p:spPr>
          <a:xfrm>
            <a:off x="2919142" y="1524000"/>
            <a:ext cx="3305713" cy="369332"/>
          </a:xfrm>
          <a:prstGeom prst="rect">
            <a:avLst/>
          </a:prstGeom>
        </p:spPr>
        <p:txBody>
          <a:bodyPr wrap="none">
            <a:spAutoFit/>
          </a:bodyPr>
          <a:lstStyle/>
          <a:p>
            <a:r>
              <a:rPr lang="ka-GE" dirty="0">
                <a:latin typeface="BPG Arial" panose="020B0604020202020204" pitchFamily="34" charset="0"/>
                <a:cs typeface="BPG Arial" panose="020B0604020202020204" pitchFamily="34" charset="0"/>
              </a:rPr>
              <a:t>გამორჩეული შეთავაზებები </a:t>
            </a:r>
            <a:endParaRPr lang="en-US" dirty="0"/>
          </a:p>
        </p:txBody>
      </p:sp>
      <p:sp>
        <p:nvSpPr>
          <p:cNvPr id="4" name="Rectangle 3"/>
          <p:cNvSpPr/>
          <p:nvPr/>
        </p:nvSpPr>
        <p:spPr>
          <a:xfrm>
            <a:off x="228600" y="2133600"/>
            <a:ext cx="4572000" cy="646331"/>
          </a:xfrm>
          <a:prstGeom prst="rect">
            <a:avLst/>
          </a:prstGeom>
        </p:spPr>
        <p:txBody>
          <a:bodyPr>
            <a:spAutoFit/>
          </a:bodyPr>
          <a:lstStyle/>
          <a:p>
            <a:r>
              <a:rPr lang="ka-GE" dirty="0" smtClean="0"/>
              <a:t>ყელ-ყურ-ცხვირის </a:t>
            </a:r>
            <a:r>
              <a:rPr lang="ka-GE" dirty="0"/>
              <a:t>სნეულებათა ეროვნული ცენტრი </a:t>
            </a:r>
            <a:endParaRPr lang="en-US" dirty="0"/>
          </a:p>
        </p:txBody>
      </p:sp>
      <p:sp>
        <p:nvSpPr>
          <p:cNvPr id="6" name="Rectangle 5"/>
          <p:cNvSpPr/>
          <p:nvPr/>
        </p:nvSpPr>
        <p:spPr>
          <a:xfrm>
            <a:off x="4335117" y="1981200"/>
            <a:ext cx="4572000" cy="1015663"/>
          </a:xfrm>
          <a:prstGeom prst="rect">
            <a:avLst/>
          </a:prstGeom>
        </p:spPr>
        <p:txBody>
          <a:bodyPr>
            <a:spAutoFit/>
          </a:bodyPr>
          <a:lstStyle/>
          <a:p>
            <a:r>
              <a:rPr lang="en-US" sz="1000" dirty="0" err="1"/>
              <a:t>თბილისი</a:t>
            </a:r>
            <a:r>
              <a:rPr lang="en-US" sz="1000" dirty="0"/>
              <a:t>,</a:t>
            </a:r>
          </a:p>
          <a:p>
            <a:r>
              <a:rPr lang="en-US" sz="1000" dirty="0" err="1"/>
              <a:t>თევდორე</a:t>
            </a:r>
            <a:r>
              <a:rPr lang="en-US" sz="1000" dirty="0"/>
              <a:t> </a:t>
            </a:r>
            <a:r>
              <a:rPr lang="en-US" sz="1000" dirty="0" err="1"/>
              <a:t>მღვდლის</a:t>
            </a:r>
            <a:r>
              <a:rPr lang="en-US" sz="1000" dirty="0"/>
              <a:t> ქ. 13</a:t>
            </a:r>
          </a:p>
          <a:p>
            <a:r>
              <a:rPr lang="en-US" sz="1000" dirty="0" err="1"/>
              <a:t>მობ</a:t>
            </a:r>
            <a:r>
              <a:rPr lang="en-US" sz="1000" dirty="0"/>
              <a:t>: 577327243, 577327244</a:t>
            </a:r>
          </a:p>
          <a:p>
            <a:r>
              <a:rPr lang="en-US" sz="1000" dirty="0" err="1"/>
              <a:t>ელ</a:t>
            </a:r>
            <a:r>
              <a:rPr lang="en-US" sz="1000" dirty="0"/>
              <a:t>. </a:t>
            </a:r>
            <a:r>
              <a:rPr lang="en-US" sz="1000" dirty="0" err="1"/>
              <a:t>ფოსტა</a:t>
            </a:r>
            <a:r>
              <a:rPr lang="en-US" sz="1000" dirty="0"/>
              <a:t>: </a:t>
            </a:r>
            <a:r>
              <a:rPr lang="en-US" sz="1000" u="sng" dirty="0" smtClean="0">
                <a:hlinkClick r:id="rId4"/>
              </a:rPr>
              <a:t>info@ent.com.ge</a:t>
            </a:r>
            <a:r>
              <a:rPr lang="en-US" sz="1000" dirty="0" smtClean="0"/>
              <a:t>. </a:t>
            </a:r>
            <a:endParaRPr lang="en-US" sz="1000" dirty="0"/>
          </a:p>
          <a:p>
            <a:r>
              <a:rPr lang="en-US" sz="1000" dirty="0"/>
              <a:t>www.ent.com.ge</a:t>
            </a:r>
          </a:p>
          <a:p>
            <a:r>
              <a:rPr lang="en-US" sz="1000" dirty="0"/>
              <a:t>www.ent.med.ge</a:t>
            </a:r>
            <a:endParaRPr lang="en-US" sz="1000" dirty="0"/>
          </a:p>
        </p:txBody>
      </p:sp>
      <p:sp>
        <p:nvSpPr>
          <p:cNvPr id="10" name="Rectangle 9"/>
          <p:cNvSpPr/>
          <p:nvPr/>
        </p:nvSpPr>
        <p:spPr>
          <a:xfrm>
            <a:off x="5105400" y="4306074"/>
            <a:ext cx="4038600" cy="2554545"/>
          </a:xfrm>
          <a:prstGeom prst="rect">
            <a:avLst/>
          </a:prstGeom>
        </p:spPr>
        <p:txBody>
          <a:bodyPr wrap="square">
            <a:spAutoFit/>
          </a:bodyPr>
          <a:lstStyle/>
          <a:p>
            <a:r>
              <a:rPr lang="ka-GE" sz="1000" b="1" dirty="0"/>
              <a:t>მომსახურება</a:t>
            </a:r>
            <a:endParaRPr lang="en-US" sz="1000" dirty="0"/>
          </a:p>
          <a:p>
            <a:r>
              <a:rPr lang="ka-GE" sz="1000" dirty="0"/>
              <a:t>1. აუდიომეტრია: სმენის გამოკვლევა</a:t>
            </a:r>
            <a:endParaRPr lang="en-US" sz="1000" dirty="0"/>
          </a:p>
          <a:p>
            <a:r>
              <a:rPr lang="ka-GE" sz="1000" dirty="0"/>
              <a:t>2. ახალშობილთა სმენის სკრინინგი</a:t>
            </a:r>
            <a:endParaRPr lang="en-US" sz="1000" dirty="0"/>
          </a:p>
          <a:p>
            <a:r>
              <a:rPr lang="ka-GE" sz="1000" dirty="0"/>
              <a:t>3. სასმენი აპარატები, ხმაურისგან სმენის დამცავი საშუალებები</a:t>
            </a:r>
            <a:endParaRPr lang="en-US" sz="1000" dirty="0"/>
          </a:p>
          <a:p>
            <a:r>
              <a:rPr lang="ka-GE" sz="1000" dirty="0"/>
              <a:t>4. სმენის უეცარი დაქვეითების მკურნალობა</a:t>
            </a:r>
            <a:endParaRPr lang="en-US" sz="1000" dirty="0"/>
          </a:p>
          <a:p>
            <a:r>
              <a:rPr lang="ka-GE" sz="1000" dirty="0"/>
              <a:t>5. ტინიტუსის – ყურის ხმაურის მკურნალობა</a:t>
            </a:r>
            <a:endParaRPr lang="en-US" sz="1000" dirty="0"/>
          </a:p>
          <a:p>
            <a:r>
              <a:rPr lang="ka-GE" sz="1000" dirty="0"/>
              <a:t>6. თავბრუხვევა, წონასწორობის/კოორდინაციის დისბალანსი: დიაგნოსტიკა და მკურნალობა</a:t>
            </a:r>
            <a:endParaRPr lang="en-US" sz="1000" dirty="0"/>
          </a:p>
          <a:p>
            <a:r>
              <a:rPr lang="ka-GE" sz="1000" dirty="0"/>
              <a:t>7. შუა ყურზე რეკონსტრუქციული და სმენის გამაუმჯობესებელი ოპერაციები</a:t>
            </a:r>
            <a:endParaRPr lang="en-US" sz="1000" dirty="0"/>
          </a:p>
          <a:p>
            <a:r>
              <a:rPr lang="ka-GE" sz="1000" dirty="0"/>
              <a:t>8. სუნთქვის გაძნელების, ხვრინვის, ძილში სუნთქვის პერიოდულად შეჩერების მიზეზების დადგენა და მკურნალობა</a:t>
            </a:r>
            <a:endParaRPr lang="en-US" sz="1000" dirty="0"/>
          </a:p>
          <a:p>
            <a:r>
              <a:rPr lang="ka-GE" sz="1000" dirty="0"/>
              <a:t>9. კოხლეარული იმპლანტაცია</a:t>
            </a:r>
            <a:endParaRPr lang="en-US" sz="1000" dirty="0"/>
          </a:p>
          <a:p>
            <a:r>
              <a:rPr lang="ka-GE" sz="1000" dirty="0"/>
              <a:t>10. პლასტიკური ქირურგია</a:t>
            </a:r>
            <a:endParaRPr lang="en-US" sz="1000" dirty="0"/>
          </a:p>
          <a:p>
            <a:r>
              <a:rPr lang="ka-GE" sz="1000" dirty="0"/>
              <a:t>11. ყბა-სახის ქირურგია 2. ოპერაციები რადიოტალღების გამოყენებით</a:t>
            </a:r>
            <a:endParaRPr lang="en-US" sz="1000" dirty="0"/>
          </a:p>
        </p:txBody>
      </p:sp>
      <p:sp>
        <p:nvSpPr>
          <p:cNvPr id="11" name="Rectangle 10"/>
          <p:cNvSpPr/>
          <p:nvPr/>
        </p:nvSpPr>
        <p:spPr>
          <a:xfrm>
            <a:off x="128855" y="3002670"/>
            <a:ext cx="5052745" cy="3323987"/>
          </a:xfrm>
          <a:prstGeom prst="rect">
            <a:avLst/>
          </a:prstGeom>
        </p:spPr>
        <p:txBody>
          <a:bodyPr wrap="square">
            <a:spAutoFit/>
          </a:bodyPr>
          <a:lstStyle/>
          <a:p>
            <a:r>
              <a:rPr lang="ka-GE" sz="1000" b="1" dirty="0"/>
              <a:t>ზოგადი ინფორმაცია</a:t>
            </a:r>
            <a:r>
              <a:rPr lang="ka-GE" sz="1000" dirty="0"/>
              <a:t>ყელ-ყურ-ცხვირის სნეულებათა ეროვნული ცენტრი 2010 წლის იანვარში გაიხსნა. ცენტრის შექმნის იდეა ეკუთვნის პროფ. შოთა ჯაფარიძეს და აკად. ზურაბ ქევანიშვილს.საქართველოში 1993 წლიდან ფუნქციონირებს კომპანია KIND-Horgerate-ს წარმომადგენლობა, KIND-smena. ეს გერმანული კომპანია მსოფლიო ლიდერია აუდიოლოგიური აპარატურისა და სმენის გასაუმჯობესებელი საშუალებების სერვისის სფეროში. მას მსოფლიოს 28 ქვეყანაში 600-ზე მეტი ფილიალი აქვს. სწორედ ამ კომპანიის დაფინანსებით შესაძლებელი გახდა ცენტრის შექმნა. დაფინანსებამ 1,5 მლნ ევროს გადააჭარბა. ცენტრის შექმნაში მონაწილეობა მიიღეს გერმანიის წამყვანმა კლინიკებმა. მათ შორის: მაგდებურგის ოტო ფონ გერიკეს სახელობის საუნივერსიტეტო კლინიკამ, ჰალბერშტადტის საუნივერსიტეტო კლინიკამ, დრეზდენის კარლ-გუსტავ-კარუსის სახელობის საუნივერსიტეტო კლინიკამ, მიუნხენისა და კიოლნის საუნივერსიტეტო კლინიკებმა, დეფენტერის საუნივერსიტეტო კლინიკამ. დიდი დახმარება იქნა გაწეული კერძო პირების მიერ გერმანიასა და ჰოლანდიაში, კერძოდ: მატიას ჰეი, ჰელმეტ ფონ შპეხტი, პეტრა ტაამსი, მარტინ კორთერე , კლაუს ბეგალი, ტომას ცანარტი. კარლ ჰუტენბრინკი, პროფ. კნოტე და სხვა. დიდი მადლობა მათ ამ დახმარებისათვის.კლინიკა გარემონტდა და აღიჭურვა ევროპული სტანდარტების მიხედვით. სადღეისოდ ცენტრი საქართველოში ერთადერთია, რომელიც შეესაბამება ოტორინოლარინგოლოგიაში არსებულ გერმანულ სტანდარტებს.ცენტრს აქვს გაფორმებული შესაბამისი თანამშრომლობის მემორანდუმები გერმანიის წამყვან კლინიკებთან:</a:t>
            </a:r>
            <a:endParaRPr lang="en-US" sz="1000" dirty="0"/>
          </a:p>
        </p:txBody>
      </p:sp>
      <p:pic>
        <p:nvPicPr>
          <p:cNvPr id="3074" name="Picture 2" descr="D:\Users\khchachava\Desktop\ტურიზმი პრეზენტაცია\qevanisvil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885193"/>
            <a:ext cx="3140764" cy="175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8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7" name="TextBox 6"/>
          <p:cNvSpPr txBox="1"/>
          <p:nvPr/>
        </p:nvSpPr>
        <p:spPr>
          <a:xfrm>
            <a:off x="1485900" y="1283877"/>
            <a:ext cx="6172200" cy="1077218"/>
          </a:xfrm>
          <a:prstGeom prst="rect">
            <a:avLst/>
          </a:prstGeom>
          <a:noFill/>
        </p:spPr>
        <p:txBody>
          <a:bodyPr wrap="square" rtlCol="0">
            <a:spAutoFit/>
          </a:bodyPr>
          <a:lstStyle/>
          <a:p>
            <a:pPr algn="ctr"/>
            <a:r>
              <a:rPr lang="ka-GE" sz="3200" b="1" dirty="0" smtClean="0">
                <a:solidFill>
                  <a:schemeClr val="bg1"/>
                </a:solidFill>
              </a:rPr>
              <a:t>საქართველოს სამკურნალო კურორტები</a:t>
            </a:r>
            <a:endParaRPr lang="en-US" sz="3200" b="1" dirty="0">
              <a:solidFill>
                <a:schemeClr val="bg1"/>
              </a:solidFill>
            </a:endParaRPr>
          </a:p>
        </p:txBody>
      </p:sp>
      <p:sp>
        <p:nvSpPr>
          <p:cNvPr id="8" name="TextBox 7"/>
          <p:cNvSpPr txBox="1"/>
          <p:nvPr/>
        </p:nvSpPr>
        <p:spPr>
          <a:xfrm>
            <a:off x="1219200" y="2361095"/>
            <a:ext cx="7010400" cy="4524315"/>
          </a:xfrm>
          <a:prstGeom prst="rect">
            <a:avLst/>
          </a:prstGeom>
          <a:noFill/>
        </p:spPr>
        <p:txBody>
          <a:bodyPr wrap="square" rtlCol="0">
            <a:spAutoFit/>
          </a:bodyPr>
          <a:lstStyle/>
          <a:p>
            <a:r>
              <a:rPr lang="ka-GE" b="1" dirty="0">
                <a:solidFill>
                  <a:schemeClr val="bg1"/>
                </a:solidFill>
              </a:rPr>
              <a:t>კურორტი ეს არის ადგილი, სადაც არსებობს ბუნებრივი სამკურნალო ფაქტორები (მინერალური წყალი, ტალახი, გამაჯანსაღებელი თვისებების მქონე ჰავა) და აუცილებელი პირობები სამკურნალო-პროფილაქტიკური მიზნით მათ გამოსაყენებლად. კურორტის პროფილს წამყვანი ბუნებრივი ფაქტორი განსაზღვრავს. განასხვავებენ კურორტების სამ ძირითად ჯგუფს- კლიმატურს, ბალნეოლოგიურსა და ტალახით სამკურნალოს. კლიმატური კურორტი, თავის მხრივ, შეიძლება იყოს მთისა, ზღვის სანაპირო, ტყისა და ველისა (სტეპისა), ხოლო ბალნეოლოგიური კურორტი - სასმელი წყლისა და აბაზანებით სამკურნალო. თუ კურორტზე ერთდროულად არსებობს რამდენიმე ბუნებრივი სამკურნალო ფაქტორი, მაშინ ის შერეული პროფილისაა, მაგალითად, კლიმატურ-ბალნეოლოგიური, ბალნეოლოგიურ-ტალახისა, კლიმატურ-ტალახისა, კლიმატურ-ბალნეოლოგიურ-ტალახისა და სხვა. საქართველო გამორჩეულია თავისი სამკურნალო კურორტებით...</a:t>
            </a:r>
            <a:endParaRPr lang="en-US" b="1" dirty="0">
              <a:solidFill>
                <a:schemeClr val="bg1"/>
              </a:solidFill>
            </a:endParaRPr>
          </a:p>
        </p:txBody>
      </p:sp>
    </p:spTree>
    <p:extLst>
      <p:ext uri="{BB962C8B-B14F-4D97-AF65-F5344CB8AC3E}">
        <p14:creationId xmlns:p14="http://schemas.microsoft.com/office/powerpoint/2010/main" val="837993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7" name="TextBox 6"/>
          <p:cNvSpPr txBox="1"/>
          <p:nvPr/>
        </p:nvSpPr>
        <p:spPr>
          <a:xfrm>
            <a:off x="1485900" y="1283877"/>
            <a:ext cx="6172200" cy="1077218"/>
          </a:xfrm>
          <a:prstGeom prst="rect">
            <a:avLst/>
          </a:prstGeom>
          <a:noFill/>
        </p:spPr>
        <p:txBody>
          <a:bodyPr wrap="square" rtlCol="0">
            <a:spAutoFit/>
          </a:bodyPr>
          <a:lstStyle/>
          <a:p>
            <a:pPr algn="ctr"/>
            <a:r>
              <a:rPr lang="ka-GE" sz="3200" b="1" dirty="0" smtClean="0">
                <a:solidFill>
                  <a:schemeClr val="bg1"/>
                </a:solidFill>
              </a:rPr>
              <a:t>საქართველოს სამკურნალო კურორტები</a:t>
            </a:r>
            <a:endParaRPr lang="en-US" sz="3200" b="1" dirty="0">
              <a:solidFill>
                <a:schemeClr val="bg1"/>
              </a:solidFill>
            </a:endParaRPr>
          </a:p>
        </p:txBody>
      </p:sp>
      <p:pic>
        <p:nvPicPr>
          <p:cNvPr id="7170" name="Picture 2" descr="D:\Users\khchachava\Desktop\ტურიზმი პრეზენტაცია\KURO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2520"/>
            <a:ext cx="2743200" cy="2747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747076"/>
            <a:ext cx="2133600" cy="215444"/>
          </a:xfrm>
          <a:prstGeom prst="rect">
            <a:avLst/>
          </a:prstGeom>
          <a:noFill/>
        </p:spPr>
        <p:txBody>
          <a:bodyPr wrap="square" rtlCol="0">
            <a:spAutoFit/>
          </a:bodyPr>
          <a:lstStyle/>
          <a:p>
            <a:r>
              <a:rPr lang="ka-GE" sz="800" dirty="0" smtClean="0">
                <a:solidFill>
                  <a:schemeClr val="bg1"/>
                </a:solidFill>
              </a:rPr>
              <a:t>ბალნეოლოგიური კურორტები</a:t>
            </a:r>
            <a:endParaRPr lang="en-US" sz="800" dirty="0">
              <a:solidFill>
                <a:schemeClr val="bg1"/>
              </a:solidFill>
            </a:endParaRPr>
          </a:p>
        </p:txBody>
      </p:sp>
      <p:pic>
        <p:nvPicPr>
          <p:cNvPr id="1026" name="Picture 2" descr="D:\Users\khchachava\Desktop\ტურიზმი პრეზენტაცია\Capture mineralur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72" y="2021914"/>
            <a:ext cx="2843828" cy="26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58100" y="1822486"/>
            <a:ext cx="1239442" cy="215444"/>
          </a:xfrm>
          <a:prstGeom prst="rect">
            <a:avLst/>
          </a:prstGeom>
          <a:noFill/>
        </p:spPr>
        <p:txBody>
          <a:bodyPr wrap="none" rtlCol="0">
            <a:spAutoFit/>
          </a:bodyPr>
          <a:lstStyle/>
          <a:p>
            <a:r>
              <a:rPr lang="ka-GE" sz="800" dirty="0" smtClean="0">
                <a:solidFill>
                  <a:schemeClr val="bg1"/>
                </a:solidFill>
              </a:rPr>
              <a:t>მმინერალური წყლები</a:t>
            </a:r>
            <a:endParaRPr lang="en-US" sz="800" dirty="0">
              <a:solidFill>
                <a:schemeClr val="bg1"/>
              </a:solidFill>
            </a:endParaRPr>
          </a:p>
        </p:txBody>
      </p:sp>
      <p:pic>
        <p:nvPicPr>
          <p:cNvPr id="1027" name="Picture 3" descr="D:\Users\khchachava\Desktop\ტურიზმი პრეზენტაცია\axtal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620" y="4521812"/>
            <a:ext cx="3404572" cy="783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khchachava\Desktop\ტურიზმი პრეზენტაცია\Capture.JPG"/>
          <p:cNvPicPr>
            <a:picLocks noChangeAspect="1" noChangeArrowheads="1"/>
          </p:cNvPicPr>
          <p:nvPr/>
        </p:nvPicPr>
        <p:blipFill rotWithShape="1">
          <a:blip r:embed="rId7">
            <a:extLst>
              <a:ext uri="{28A0092B-C50C-407E-A947-70E740481C1C}">
                <a14:useLocalDpi xmlns:a14="http://schemas.microsoft.com/office/drawing/2010/main" val="0"/>
              </a:ext>
            </a:extLst>
          </a:blip>
          <a:srcRect l="-1088" t="12958" r="1088" b="-12958"/>
          <a:stretch/>
        </p:blipFill>
        <p:spPr bwMode="auto">
          <a:xfrm>
            <a:off x="2743200" y="5105400"/>
            <a:ext cx="3451992" cy="1913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4886" y="4267200"/>
            <a:ext cx="3148619" cy="215444"/>
          </a:xfrm>
          <a:prstGeom prst="rect">
            <a:avLst/>
          </a:prstGeom>
          <a:noFill/>
        </p:spPr>
        <p:txBody>
          <a:bodyPr wrap="none" rtlCol="0">
            <a:spAutoFit/>
          </a:bodyPr>
          <a:lstStyle/>
          <a:p>
            <a:r>
              <a:rPr lang="ka-GE" sz="800" dirty="0" smtClean="0">
                <a:solidFill>
                  <a:schemeClr val="bg1"/>
                </a:solidFill>
              </a:rPr>
              <a:t>ტალახის და მინერალური წყლებით სამკურნალო საშუალებები</a:t>
            </a:r>
            <a:endParaRPr lang="en-US" sz="800" dirty="0">
              <a:solidFill>
                <a:schemeClr val="bg1"/>
              </a:solidFill>
            </a:endParaRPr>
          </a:p>
        </p:txBody>
      </p:sp>
    </p:spTree>
    <p:extLst>
      <p:ext uri="{BB962C8B-B14F-4D97-AF65-F5344CB8AC3E}">
        <p14:creationId xmlns:p14="http://schemas.microsoft.com/office/powerpoint/2010/main" val="109618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04010"/>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5" y="1219200"/>
            <a:ext cx="4818435" cy="62581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ka-GE" sz="2400" dirty="0">
                <a:latin typeface="BPG Arial" panose="020B0604020202020204" pitchFamily="34" charset="0"/>
                <a:cs typeface="BPG Arial" panose="020B0604020202020204" pitchFamily="34" charset="0"/>
              </a:rPr>
              <a:t>ბალნეოლოგიური </a:t>
            </a:r>
            <a:r>
              <a:rPr lang="ka-GE" sz="2400" dirty="0" smtClean="0">
                <a:latin typeface="BPG Arial" panose="020B0604020202020204" pitchFamily="34" charset="0"/>
                <a:cs typeface="BPG Arial" panose="020B0604020202020204" pitchFamily="34" charset="0"/>
              </a:rPr>
              <a:t>კურორტი</a:t>
            </a:r>
          </a:p>
          <a:p>
            <a:pPr algn="l">
              <a:lnSpc>
                <a:spcPct val="120000"/>
              </a:lnSpc>
            </a:pPr>
            <a:r>
              <a:rPr lang="ka-GE" sz="2400" dirty="0" smtClean="0">
                <a:latin typeface="BPG Arial" panose="020B0604020202020204" pitchFamily="34" charset="0"/>
                <a:cs typeface="BPG Arial" panose="020B0604020202020204" pitchFamily="34" charset="0"/>
              </a:rPr>
              <a:t> </a:t>
            </a:r>
            <a:r>
              <a:rPr lang="ka-GE" sz="2400" dirty="0">
                <a:latin typeface="BPG Arial" panose="020B0604020202020204" pitchFamily="34" charset="0"/>
                <a:cs typeface="BPG Arial" panose="020B0604020202020204" pitchFamily="34" charset="0"/>
              </a:rPr>
              <a:t>"თბილისი-სპა"</a:t>
            </a:r>
          </a:p>
        </p:txBody>
      </p:sp>
      <p:sp>
        <p:nvSpPr>
          <p:cNvPr id="10" name="Rectangle 9"/>
          <p:cNvSpPr/>
          <p:nvPr/>
        </p:nvSpPr>
        <p:spPr>
          <a:xfrm>
            <a:off x="210765" y="1881581"/>
            <a:ext cx="4348281" cy="2970044"/>
          </a:xfrm>
          <a:prstGeom prst="rect">
            <a:avLst/>
          </a:prstGeom>
        </p:spPr>
        <p:txBody>
          <a:bodyPr wrap="square">
            <a:spAutoFit/>
          </a:bodyPr>
          <a:lstStyle/>
          <a:p>
            <a:pPr algn="just" fontAlgn="base"/>
            <a:r>
              <a:rPr lang="ka-GE" sz="1100" dirty="0">
                <a:latin typeface="BPG Arial" panose="020B0604020202020204" pitchFamily="34" charset="0"/>
                <a:cs typeface="BPG Arial" panose="020B0604020202020204" pitchFamily="34" charset="0"/>
              </a:rPr>
              <a:t>ცენტრი გთავაზობთ უნიკალურ ბუნებრივ გამაჯანსაღებელ ფაქტორებს: მინერალური გოგირდოვანი წყლის აბაზანებს, ვულკანური წარმოშობის საკურნალო ტალახის აპლიკაციებს, ფიზიოთერაპიას, სამკურნალო, გამაჯანსაღებელ სხვადასხვა სახის მასაჟს: კლასიკური, მანუალური, ტაილანდური, ანტიცელულიტური. ნევროლოგიური რეაბილიტაცია ბავშვთა და მოზარდათვის. თქვენ მოგემსახურებათ გამოცდილი სამედიცინო პერსონალი: თერაპევტი, ნევროლოგი, ართროლოგი, ენდოკრინოლოგი, დერმატოლოგი, გინეკოლოგი, პედიატრი, ოტორინოლარინგოლოგი.</a:t>
            </a:r>
          </a:p>
          <a:p>
            <a:pPr fontAlgn="base"/>
            <a:endParaRPr lang="ka-GE" sz="1100" dirty="0">
              <a:latin typeface="BPG Arial" panose="020B0604020202020204" pitchFamily="34" charset="0"/>
              <a:cs typeface="BPG Arial" panose="020B0604020202020204" pitchFamily="34" charset="0"/>
            </a:endParaRPr>
          </a:p>
          <a:p>
            <a:pPr algn="just" fontAlgn="base"/>
            <a:r>
              <a:rPr lang="ka-GE" sz="1100" dirty="0">
                <a:latin typeface="BPG Arial" panose="020B0604020202020204" pitchFamily="34" charset="0"/>
                <a:cs typeface="BPG Arial" panose="020B0604020202020204" pitchFamily="34" charset="0"/>
              </a:rPr>
              <a:t>ცენტრში მიმდინარეობს მკურნალობა და რეაბილიტაცია კარდიოლოგიური, პერიფერიული ნევროლოგიური, უროლოგიური, ენდოკრინოლოგიური, დერმატოლოგიური, პედიატრიული, გინეკოლოგიური, ძვალ სახსროვანი სისტემის დაავადებების</a:t>
            </a:r>
            <a:endParaRPr lang="en-US" sz="1100" dirty="0">
              <a:latin typeface="BPG Arial" panose="020B0604020202020204" pitchFamily="34" charset="0"/>
              <a:cs typeface="BPG Arial" panose="020B0604020202020204" pitchFamily="34" charset="0"/>
            </a:endParaRPr>
          </a:p>
        </p:txBody>
      </p:sp>
      <p:sp>
        <p:nvSpPr>
          <p:cNvPr id="13" name="Rectangle 12"/>
          <p:cNvSpPr/>
          <p:nvPr/>
        </p:nvSpPr>
        <p:spPr>
          <a:xfrm>
            <a:off x="210765" y="5690681"/>
            <a:ext cx="6254886" cy="938719"/>
          </a:xfrm>
          <a:prstGeom prst="rect">
            <a:avLst/>
          </a:prstGeom>
        </p:spPr>
        <p:txBody>
          <a:bodyPr wrap="square" numCol="2">
            <a:spAutoFit/>
          </a:bodyPr>
          <a:lstStyle/>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სამკურნალო მასაჟი</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პლანტაროთერაპია</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ტაილანდური მასაჟი</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გოგირდის აბაზანები</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ჰიდროთერაპია</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ეყალქვეშა დაჭიმვები</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მშრალი დაჭიმვა</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ფიზიოთარაპია</a:t>
            </a:r>
            <a:endParaRPr lang="en-US" sz="1100" dirty="0">
              <a:latin typeface="BPG Arial" panose="020B0604020202020204" pitchFamily="34" charset="0"/>
              <a:cs typeface="BPG Arial" panose="020B0604020202020204" pitchFamily="34" charset="0"/>
            </a:endParaRPr>
          </a:p>
          <a:p>
            <a:pPr marL="171450" lvl="0" indent="-171450">
              <a:buFont typeface="Wingdings" panose="05000000000000000000" pitchFamily="2" charset="2"/>
              <a:buChar char="Ø"/>
            </a:pPr>
            <a:r>
              <a:rPr lang="ka-GE" sz="1100" dirty="0">
                <a:latin typeface="BPG Arial" panose="020B0604020202020204" pitchFamily="34" charset="0"/>
                <a:cs typeface="BPG Arial" panose="020B0604020202020204" pitchFamily="34" charset="0"/>
              </a:rPr>
              <a:t>სამკურანლო ტალახის პროცედურები</a:t>
            </a:r>
            <a:endParaRPr lang="en-US" sz="1100" dirty="0">
              <a:latin typeface="BPG Arial" panose="020B0604020202020204" pitchFamily="34" charset="0"/>
              <a:cs typeface="BPG Arial" panose="020B0604020202020204" pitchFamily="34" charset="0"/>
            </a:endParaRPr>
          </a:p>
        </p:txBody>
      </p:sp>
      <p:sp>
        <p:nvSpPr>
          <p:cNvPr id="24" name="Rectangle 23"/>
          <p:cNvSpPr/>
          <p:nvPr/>
        </p:nvSpPr>
        <p:spPr>
          <a:xfrm rot="21241266">
            <a:off x="5162209" y="3769359"/>
            <a:ext cx="3543935" cy="646331"/>
          </a:xfrm>
          <a:prstGeom prst="rect">
            <a:avLst/>
          </a:prstGeom>
        </p:spPr>
        <p:txBody>
          <a:bodyPr wrap="square">
            <a:spAutoFit/>
          </a:bodyPr>
          <a:lstStyle/>
          <a:p>
            <a:r>
              <a:rPr lang="ka-GE" sz="900" dirty="0">
                <a:solidFill>
                  <a:schemeClr val="tx2">
                    <a:lumMod val="20000"/>
                    <a:lumOff val="80000"/>
                  </a:schemeClr>
                </a:solidFill>
                <a:latin typeface="BPG Arial" panose="020B0604020202020204" pitchFamily="34" charset="0"/>
                <a:cs typeface="BPG Arial" panose="020B0604020202020204" pitchFamily="34" charset="0"/>
              </a:rPr>
              <a:t>სამუშაო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საათები:</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ორშაბათი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სამშაბათი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- 10:00-18:00</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ოთხშაბათი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ხუთშაბათი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- 10:00-18:00</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პარასკევი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10:00-15:00</a:t>
            </a:r>
            <a:endParaRPr lang="ka-GE" sz="900" dirty="0">
              <a:solidFill>
                <a:schemeClr val="tx2">
                  <a:lumMod val="20000"/>
                  <a:lumOff val="80000"/>
                </a:schemeClr>
              </a:solidFill>
              <a:latin typeface="BPG Arial" panose="020B0604020202020204" pitchFamily="34" charset="0"/>
              <a:cs typeface="BPG Arial" panose="020B0604020202020204" pitchFamily="34" charset="0"/>
            </a:endParaRPr>
          </a:p>
        </p:txBody>
      </p:sp>
      <p:sp>
        <p:nvSpPr>
          <p:cNvPr id="14" name="Title 1"/>
          <p:cNvSpPr txBox="1">
            <a:spLocks/>
          </p:cNvSpPr>
          <p:nvPr/>
        </p:nvSpPr>
        <p:spPr>
          <a:xfrm>
            <a:off x="210765" y="4953000"/>
            <a:ext cx="72568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მთავარი უპირატესობებია:</a:t>
            </a:r>
          </a:p>
        </p:txBody>
      </p:sp>
    </p:spTree>
    <p:extLst>
      <p:ext uri="{BB962C8B-B14F-4D97-AF65-F5344CB8AC3E}">
        <p14:creationId xmlns:p14="http://schemas.microsoft.com/office/powerpoint/2010/main" val="924405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3" name="TextBox 2"/>
          <p:cNvSpPr txBox="1"/>
          <p:nvPr/>
        </p:nvSpPr>
        <p:spPr>
          <a:xfrm>
            <a:off x="914400" y="1523999"/>
            <a:ext cx="7315200" cy="646331"/>
          </a:xfrm>
          <a:prstGeom prst="rect">
            <a:avLst/>
          </a:prstGeom>
          <a:noFill/>
        </p:spPr>
        <p:txBody>
          <a:bodyPr wrap="square" rtlCol="0">
            <a:spAutoFit/>
          </a:bodyPr>
          <a:lstStyle/>
          <a:p>
            <a:pPr algn="ctr"/>
            <a:r>
              <a:rPr lang="ka-GE" b="1" dirty="0"/>
              <a:t>ევროპის ისტორიული თერმული ქალაქების ასოციაციამ საირმისა და წყალტუბოს მათ რიგებში გაწევრიანების საკითხი დააყენა.</a:t>
            </a:r>
            <a:endParaRPr lang="en-US" dirty="0"/>
          </a:p>
        </p:txBody>
      </p:sp>
      <p:pic>
        <p:nvPicPr>
          <p:cNvPr id="6146" name="Picture 2" descr="D:\Users\khchachava\Desktop\ტურიზმი პრეზენტაცია\f777f0d3cea61ac55b63acd156f7fcb400da101e-e15095256276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3745396" cy="1872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5800" y="2743200"/>
            <a:ext cx="4495800" cy="369332"/>
          </a:xfrm>
          <a:prstGeom prst="rect">
            <a:avLst/>
          </a:prstGeom>
          <a:noFill/>
        </p:spPr>
        <p:txBody>
          <a:bodyPr wrap="square" rtlCol="0">
            <a:spAutoFit/>
          </a:bodyPr>
          <a:lstStyle/>
          <a:p>
            <a:r>
              <a:rPr lang="ka-GE" sz="900" dirty="0"/>
              <a:t>ევროპა საირმეს და წყალტუბოს აღიარებს, როგორც თერმულ, ასევე მნიშვნელოვან ტურისტულ ადგილად ევროპაში</a:t>
            </a:r>
            <a:endParaRPr lang="en-US" sz="900" dirty="0"/>
          </a:p>
        </p:txBody>
      </p:sp>
      <p:pic>
        <p:nvPicPr>
          <p:cNvPr id="6147" name="Picture 3" descr="D:\Users\khchachava\Desktop\ტურიზმი პრეზენტაცია\WYALTUB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705" y="3577673"/>
            <a:ext cx="2505075" cy="2905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953001"/>
            <a:ext cx="4572000" cy="1892826"/>
          </a:xfrm>
          <a:prstGeom prst="rect">
            <a:avLst/>
          </a:prstGeom>
          <a:noFill/>
        </p:spPr>
        <p:txBody>
          <a:bodyPr wrap="square" rtlCol="0">
            <a:spAutoFit/>
          </a:bodyPr>
          <a:lstStyle/>
          <a:p>
            <a:r>
              <a:rPr lang="en-US" sz="900" i="1" dirty="0" smtClean="0"/>
              <a:t>     </a:t>
            </a:r>
            <a:r>
              <a:rPr lang="en-US" sz="900" i="1" dirty="0" err="1" smtClean="0"/>
              <a:t>წყალტუბო</a:t>
            </a:r>
            <a:r>
              <a:rPr lang="en-US" sz="900" i="1" dirty="0" smtClean="0"/>
              <a:t> </a:t>
            </a:r>
            <a:r>
              <a:rPr lang="en-US" sz="900" i="1" dirty="0" err="1"/>
              <a:t>მრავალმხრივი</a:t>
            </a:r>
            <a:r>
              <a:rPr lang="en-US" sz="900" i="1" dirty="0"/>
              <a:t> </a:t>
            </a:r>
            <a:r>
              <a:rPr lang="en-US" sz="900" i="1" dirty="0" err="1"/>
              <a:t>კურორტია</a:t>
            </a:r>
            <a:r>
              <a:rPr lang="en-US" sz="900" i="1" dirty="0"/>
              <a:t> </a:t>
            </a:r>
            <a:r>
              <a:rPr lang="en-US" sz="900" i="1" dirty="0" err="1"/>
              <a:t>და</a:t>
            </a:r>
            <a:r>
              <a:rPr lang="en-US" sz="900" i="1" dirty="0"/>
              <a:t> </a:t>
            </a:r>
            <a:r>
              <a:rPr lang="en-US" sz="900" i="1" dirty="0" err="1"/>
              <a:t>განსაკუთრებით</a:t>
            </a:r>
            <a:r>
              <a:rPr lang="en-US" sz="900" i="1" dirty="0"/>
              <a:t> </a:t>
            </a:r>
            <a:r>
              <a:rPr lang="en-US" sz="900" i="1" dirty="0" err="1"/>
              <a:t>განთქმულია</a:t>
            </a:r>
            <a:r>
              <a:rPr lang="en-US" sz="900" i="1" dirty="0"/>
              <a:t> </a:t>
            </a:r>
            <a:r>
              <a:rPr lang="en-US" sz="900" i="1" dirty="0" err="1"/>
              <a:t>თერმულ-რადონული</a:t>
            </a:r>
            <a:r>
              <a:rPr lang="en-US" sz="900" i="1" dirty="0"/>
              <a:t> </a:t>
            </a:r>
            <a:r>
              <a:rPr lang="en-US" sz="900" i="1" dirty="0" err="1"/>
              <a:t>მინერალური</a:t>
            </a:r>
            <a:r>
              <a:rPr lang="en-US" sz="900" i="1" dirty="0"/>
              <a:t> </a:t>
            </a:r>
            <a:r>
              <a:rPr lang="en-US" sz="900" i="1" dirty="0" err="1"/>
              <a:t>წყლის</a:t>
            </a:r>
            <a:r>
              <a:rPr lang="en-US" sz="900" i="1" dirty="0"/>
              <a:t> </a:t>
            </a:r>
            <a:r>
              <a:rPr lang="en-US" sz="900" i="1" dirty="0" err="1"/>
              <a:t>აბაზანებით</a:t>
            </a:r>
            <a:r>
              <a:rPr lang="en-US" sz="900" i="1" dirty="0"/>
              <a:t>.</a:t>
            </a:r>
            <a:r>
              <a:rPr lang="en-US" sz="900" dirty="0"/>
              <a:t/>
            </a:r>
            <a:br>
              <a:rPr lang="en-US" sz="900" dirty="0"/>
            </a:br>
            <a:r>
              <a:rPr lang="en-US" sz="900" i="1" dirty="0" err="1"/>
              <a:t>წყალტუბოს</a:t>
            </a:r>
            <a:r>
              <a:rPr lang="en-US" sz="900" i="1" dirty="0"/>
              <a:t> </a:t>
            </a:r>
            <a:r>
              <a:rPr lang="en-US" sz="900" i="1" dirty="0" err="1"/>
              <a:t>წყაროები</a:t>
            </a:r>
            <a:r>
              <a:rPr lang="en-US" sz="900" i="1" dirty="0"/>
              <a:t> </a:t>
            </a:r>
            <a:r>
              <a:rPr lang="en-US" sz="900" i="1" dirty="0" err="1"/>
              <a:t>სამკურნალო</a:t>
            </a:r>
            <a:r>
              <a:rPr lang="en-US" sz="900" i="1" dirty="0"/>
              <a:t> </a:t>
            </a:r>
            <a:r>
              <a:rPr lang="en-US" sz="900" i="1" dirty="0" err="1"/>
              <a:t>თვისებებით</a:t>
            </a:r>
            <a:r>
              <a:rPr lang="en-US" sz="900" i="1" dirty="0"/>
              <a:t> </a:t>
            </a:r>
            <a:r>
              <a:rPr lang="en-US" sz="900" i="1" dirty="0" err="1"/>
              <a:t>შეუდარებელია</a:t>
            </a:r>
            <a:r>
              <a:rPr lang="en-US" sz="900" i="1" dirty="0"/>
              <a:t>. </a:t>
            </a:r>
            <a:r>
              <a:rPr lang="en-US" sz="900" i="1" dirty="0" err="1"/>
              <a:t>წყალი</a:t>
            </a:r>
            <a:r>
              <a:rPr lang="en-US" sz="900" i="1" dirty="0"/>
              <a:t> </a:t>
            </a:r>
            <a:r>
              <a:rPr lang="en-US" sz="900" i="1" dirty="0" err="1"/>
              <a:t>ბუნებრივად</a:t>
            </a:r>
            <a:r>
              <a:rPr lang="en-US" sz="900" i="1" dirty="0"/>
              <a:t> </a:t>
            </a:r>
            <a:r>
              <a:rPr lang="en-US" sz="900" i="1" dirty="0" err="1"/>
              <a:t>თბილია</a:t>
            </a:r>
            <a:r>
              <a:rPr lang="en-US" sz="900" i="1" dirty="0"/>
              <a:t> (33-35C), </a:t>
            </a:r>
            <a:r>
              <a:rPr lang="en-US" sz="900" i="1" dirty="0" err="1"/>
              <a:t>თითქმის</a:t>
            </a:r>
            <a:r>
              <a:rPr lang="en-US" sz="900" i="1" dirty="0"/>
              <a:t> </a:t>
            </a:r>
            <a:r>
              <a:rPr lang="en-US" sz="900" i="1" dirty="0" err="1"/>
              <a:t>ადამიანის</a:t>
            </a:r>
            <a:r>
              <a:rPr lang="en-US" sz="900" i="1" dirty="0"/>
              <a:t> </a:t>
            </a:r>
            <a:r>
              <a:rPr lang="en-US" sz="900" i="1" dirty="0" err="1"/>
              <a:t>სხეულის</a:t>
            </a:r>
            <a:r>
              <a:rPr lang="en-US" sz="900" i="1" dirty="0"/>
              <a:t> </a:t>
            </a:r>
            <a:r>
              <a:rPr lang="en-US" sz="900" i="1" dirty="0" err="1"/>
              <a:t>ტემპერატურისაა</a:t>
            </a:r>
            <a:r>
              <a:rPr lang="en-US" sz="900" i="1" dirty="0"/>
              <a:t> </a:t>
            </a:r>
            <a:r>
              <a:rPr lang="en-US" sz="900" i="1" dirty="0" err="1"/>
              <a:t>და</a:t>
            </a:r>
            <a:r>
              <a:rPr lang="en-US" sz="900" i="1" dirty="0"/>
              <a:t> </a:t>
            </a:r>
            <a:r>
              <a:rPr lang="en-US" sz="900" i="1" dirty="0" err="1"/>
              <a:t>რა</a:t>
            </a:r>
            <a:r>
              <a:rPr lang="en-US" sz="900" i="1" dirty="0"/>
              <a:t> </a:t>
            </a:r>
            <a:r>
              <a:rPr lang="en-US" sz="900" i="1" dirty="0" err="1"/>
              <a:t>თქმა</a:t>
            </a:r>
            <a:r>
              <a:rPr lang="en-US" sz="900" i="1" dirty="0"/>
              <a:t> </a:t>
            </a:r>
            <a:r>
              <a:rPr lang="en-US" sz="900" i="1" dirty="0" err="1"/>
              <a:t>უნდა</a:t>
            </a:r>
            <a:r>
              <a:rPr lang="en-US" sz="900" i="1" dirty="0"/>
              <a:t> </a:t>
            </a:r>
            <a:r>
              <a:rPr lang="en-US" sz="900" i="1" dirty="0" err="1"/>
              <a:t>გამოიყენება</a:t>
            </a:r>
            <a:r>
              <a:rPr lang="en-US" sz="900" i="1" dirty="0"/>
              <a:t> </a:t>
            </a:r>
            <a:r>
              <a:rPr lang="en-US" sz="900" i="1" dirty="0" err="1"/>
              <a:t>გათბობის</a:t>
            </a:r>
            <a:r>
              <a:rPr lang="en-US" sz="900" i="1" dirty="0"/>
              <a:t> </a:t>
            </a:r>
            <a:r>
              <a:rPr lang="en-US" sz="900" i="1" dirty="0" err="1"/>
              <a:t>გარეშე</a:t>
            </a:r>
            <a:r>
              <a:rPr lang="en-US" sz="900" i="1" dirty="0"/>
              <a:t>. </a:t>
            </a:r>
            <a:r>
              <a:rPr lang="en-US" sz="900" i="1" dirty="0" err="1"/>
              <a:t>წყალტუბოს</a:t>
            </a:r>
            <a:r>
              <a:rPr lang="en-US" sz="900" i="1" dirty="0"/>
              <a:t> </a:t>
            </a:r>
            <a:r>
              <a:rPr lang="en-US" sz="900" i="1" dirty="0" err="1"/>
              <a:t>მინერალურ</a:t>
            </a:r>
            <a:r>
              <a:rPr lang="en-US" sz="900" i="1" dirty="0"/>
              <a:t> </a:t>
            </a:r>
            <a:r>
              <a:rPr lang="en-US" sz="900" i="1" dirty="0" err="1"/>
              <a:t>წყალს</a:t>
            </a:r>
            <a:r>
              <a:rPr lang="en-US" sz="900" i="1" dirty="0"/>
              <a:t> </a:t>
            </a:r>
            <a:r>
              <a:rPr lang="en-US" sz="900" i="1" dirty="0" err="1"/>
              <a:t>გააჩნია</a:t>
            </a:r>
            <a:r>
              <a:rPr lang="en-US" sz="900" i="1" dirty="0"/>
              <a:t> </a:t>
            </a:r>
            <a:r>
              <a:rPr lang="en-US" sz="900" i="1" dirty="0" err="1"/>
              <a:t>მაღალი</a:t>
            </a:r>
            <a:r>
              <a:rPr lang="en-US" sz="900" i="1" dirty="0"/>
              <a:t> </a:t>
            </a:r>
            <a:r>
              <a:rPr lang="en-US" sz="900" i="1" dirty="0" err="1"/>
              <a:t>სამკურნალო</a:t>
            </a:r>
            <a:r>
              <a:rPr lang="en-US" sz="900" i="1" dirty="0"/>
              <a:t> </a:t>
            </a:r>
            <a:r>
              <a:rPr lang="en-US" sz="900" i="1" dirty="0" err="1"/>
              <a:t>თვისებები</a:t>
            </a:r>
            <a:r>
              <a:rPr lang="en-US" sz="900" i="1" dirty="0"/>
              <a:t>, </a:t>
            </a:r>
            <a:r>
              <a:rPr lang="en-US" sz="900" i="1" dirty="0" err="1"/>
              <a:t>კურნავს</a:t>
            </a:r>
            <a:r>
              <a:rPr lang="en-US" sz="900" i="1" dirty="0"/>
              <a:t> </a:t>
            </a:r>
            <a:r>
              <a:rPr lang="en-US" sz="900" i="1" dirty="0" err="1"/>
              <a:t>სამოცამდე</a:t>
            </a:r>
            <a:r>
              <a:rPr lang="en-US" sz="900" i="1" dirty="0"/>
              <a:t> </a:t>
            </a:r>
            <a:r>
              <a:rPr lang="en-US" sz="900" i="1" dirty="0" err="1"/>
              <a:t>დაავადებას</a:t>
            </a:r>
            <a:r>
              <a:rPr lang="en-US" sz="900" i="1" dirty="0" smtClean="0"/>
              <a:t>.</a:t>
            </a:r>
          </a:p>
          <a:p>
            <a:endParaRPr lang="en-US" sz="900" dirty="0"/>
          </a:p>
          <a:p>
            <a:r>
              <a:rPr lang="en-US" sz="900" i="1" dirty="0" smtClean="0"/>
              <a:t>    </a:t>
            </a:r>
            <a:r>
              <a:rPr lang="en-US" sz="900" i="1" dirty="0" err="1" smtClean="0"/>
              <a:t>საირმე</a:t>
            </a:r>
            <a:r>
              <a:rPr lang="en-US" sz="900" i="1" dirty="0" smtClean="0"/>
              <a:t> </a:t>
            </a:r>
            <a:r>
              <a:rPr lang="en-US" sz="900" i="1" dirty="0"/>
              <a:t>- </a:t>
            </a:r>
            <a:r>
              <a:rPr lang="en-US" sz="900" i="1" dirty="0" err="1"/>
              <a:t>წიწვოვანი</a:t>
            </a:r>
            <a:r>
              <a:rPr lang="en-US" sz="900" i="1" dirty="0"/>
              <a:t> </a:t>
            </a:r>
            <a:r>
              <a:rPr lang="en-US" sz="900" i="1" dirty="0" err="1"/>
              <a:t>და</a:t>
            </a:r>
            <a:r>
              <a:rPr lang="en-US" sz="900" i="1" dirty="0"/>
              <a:t> </a:t>
            </a:r>
            <a:r>
              <a:rPr lang="en-US" sz="900" i="1" dirty="0" err="1"/>
              <a:t>ფოთლოვანი</a:t>
            </a:r>
            <a:r>
              <a:rPr lang="en-US" sz="900" i="1" dirty="0"/>
              <a:t> </a:t>
            </a:r>
            <a:r>
              <a:rPr lang="en-US" sz="900" i="1" dirty="0" err="1"/>
              <a:t>ტყეებით</a:t>
            </a:r>
            <a:r>
              <a:rPr lang="en-US" sz="900" i="1" dirty="0"/>
              <a:t>, </a:t>
            </a:r>
            <a:r>
              <a:rPr lang="en-US" sz="900" i="1" dirty="0" err="1"/>
              <a:t>მთის</a:t>
            </a:r>
            <a:r>
              <a:rPr lang="en-US" sz="900" i="1" dirty="0"/>
              <a:t> </a:t>
            </a:r>
            <a:r>
              <a:rPr lang="en-US" sz="900" i="1" dirty="0" err="1"/>
              <a:t>კლიმატით</a:t>
            </a:r>
            <a:r>
              <a:rPr lang="en-US" sz="900" i="1" dirty="0"/>
              <a:t> </a:t>
            </a:r>
            <a:r>
              <a:rPr lang="en-US" sz="900" i="1" dirty="0" err="1"/>
              <a:t>გამორჩეული</a:t>
            </a:r>
            <a:r>
              <a:rPr lang="en-US" sz="900" i="1" dirty="0"/>
              <a:t> </a:t>
            </a:r>
            <a:r>
              <a:rPr lang="en-US" sz="900" i="1" dirty="0" err="1"/>
              <a:t>და</a:t>
            </a:r>
            <a:r>
              <a:rPr lang="en-US" sz="900" i="1" dirty="0"/>
              <a:t>, </a:t>
            </a:r>
            <a:r>
              <a:rPr lang="en-US" sz="900" i="1" dirty="0" err="1"/>
              <a:t>რაც</a:t>
            </a:r>
            <a:r>
              <a:rPr lang="en-US" sz="900" i="1" dirty="0"/>
              <a:t> </a:t>
            </a:r>
            <a:r>
              <a:rPr lang="en-US" sz="900" i="1" dirty="0" err="1"/>
              <a:t>მთავარია</a:t>
            </a:r>
            <a:r>
              <a:rPr lang="en-US" sz="900" i="1" dirty="0"/>
              <a:t>, </a:t>
            </a:r>
            <a:r>
              <a:rPr lang="en-US" sz="900" i="1" dirty="0" err="1"/>
              <a:t>სამკურნალო</a:t>
            </a:r>
            <a:r>
              <a:rPr lang="en-US" sz="900" i="1" dirty="0"/>
              <a:t>, </a:t>
            </a:r>
            <a:r>
              <a:rPr lang="en-US" sz="900" i="1" dirty="0" err="1"/>
              <a:t>მინერალური</a:t>
            </a:r>
            <a:r>
              <a:rPr lang="en-US" sz="900" i="1" dirty="0"/>
              <a:t> </a:t>
            </a:r>
            <a:r>
              <a:rPr lang="en-US" sz="900" i="1" dirty="0" err="1"/>
              <a:t>და</a:t>
            </a:r>
            <a:r>
              <a:rPr lang="en-US" sz="900" i="1" dirty="0"/>
              <a:t> </a:t>
            </a:r>
            <a:r>
              <a:rPr lang="en-US" sz="900" i="1" dirty="0" err="1"/>
              <a:t>თერმული</a:t>
            </a:r>
            <a:r>
              <a:rPr lang="en-US" sz="900" i="1" dirty="0"/>
              <a:t> </a:t>
            </a:r>
            <a:r>
              <a:rPr lang="en-US" sz="900" i="1" dirty="0" err="1"/>
              <a:t>წყლის</a:t>
            </a:r>
            <a:r>
              <a:rPr lang="en-US" sz="900" i="1" dirty="0"/>
              <a:t> </a:t>
            </a:r>
            <a:r>
              <a:rPr lang="en-US" sz="900" i="1" dirty="0" err="1"/>
              <a:t>საბადოებით</a:t>
            </a:r>
            <a:r>
              <a:rPr lang="en-US" sz="900" i="1" dirty="0"/>
              <a:t> </a:t>
            </a:r>
            <a:r>
              <a:rPr lang="en-US" sz="900" i="1" dirty="0" err="1"/>
              <a:t>მდიდარი</a:t>
            </a:r>
            <a:r>
              <a:rPr lang="en-US" sz="900" i="1" dirty="0"/>
              <a:t> </a:t>
            </a:r>
            <a:r>
              <a:rPr lang="en-US" sz="900" i="1" dirty="0" err="1"/>
              <a:t>ბალნეოლოგიური</a:t>
            </a:r>
            <a:r>
              <a:rPr lang="en-US" sz="900" i="1" dirty="0"/>
              <a:t> </a:t>
            </a:r>
            <a:r>
              <a:rPr lang="en-US" sz="900" i="1" dirty="0" err="1"/>
              <a:t>კურორტი</a:t>
            </a:r>
            <a:r>
              <a:rPr lang="en-US" sz="900" i="1" dirty="0"/>
              <a:t> </a:t>
            </a:r>
            <a:r>
              <a:rPr lang="en-US" sz="900" i="1" dirty="0" err="1"/>
              <a:t>ქალაქ</a:t>
            </a:r>
            <a:r>
              <a:rPr lang="en-US" sz="900" i="1" dirty="0"/>
              <a:t> </a:t>
            </a:r>
            <a:r>
              <a:rPr lang="en-US" sz="900" i="1" dirty="0" err="1"/>
              <a:t>ქუთაისის</a:t>
            </a:r>
            <a:r>
              <a:rPr lang="en-US" sz="900" i="1" dirty="0"/>
              <a:t> </a:t>
            </a:r>
            <a:r>
              <a:rPr lang="en-US" sz="900" i="1" dirty="0" err="1"/>
              <a:t>სამხრეთით</a:t>
            </a:r>
            <a:r>
              <a:rPr lang="en-US" sz="900" i="1" dirty="0"/>
              <a:t>, </a:t>
            </a:r>
            <a:r>
              <a:rPr lang="en-US" sz="900" i="1" dirty="0" err="1"/>
              <a:t>ბაღდათის</a:t>
            </a:r>
            <a:r>
              <a:rPr lang="en-US" sz="900" dirty="0"/>
              <a:t/>
            </a:r>
            <a:br>
              <a:rPr lang="en-US" sz="900" dirty="0"/>
            </a:br>
            <a:r>
              <a:rPr lang="en-US" sz="900" i="1" dirty="0" err="1"/>
              <a:t>რაიონში</a:t>
            </a:r>
            <a:r>
              <a:rPr lang="en-US" sz="900" i="1" dirty="0"/>
              <a:t>, </a:t>
            </a:r>
            <a:r>
              <a:rPr lang="en-US" sz="900" i="1" dirty="0" err="1"/>
              <a:t>ზღვის</a:t>
            </a:r>
            <a:r>
              <a:rPr lang="en-US" sz="900" i="1" dirty="0"/>
              <a:t> </a:t>
            </a:r>
            <a:r>
              <a:rPr lang="en-US" sz="900" i="1" dirty="0" err="1"/>
              <a:t>დონიდან</a:t>
            </a:r>
            <a:r>
              <a:rPr lang="en-US" sz="900" i="1" dirty="0"/>
              <a:t> 950 </a:t>
            </a:r>
            <a:r>
              <a:rPr lang="en-US" sz="900" i="1" dirty="0" err="1"/>
              <a:t>მეტრზე</a:t>
            </a:r>
            <a:r>
              <a:rPr lang="en-US" sz="900" i="1" dirty="0"/>
              <a:t>. </a:t>
            </a:r>
            <a:r>
              <a:rPr lang="en-US" sz="900" i="1" dirty="0" err="1"/>
              <a:t>ის</a:t>
            </a:r>
            <a:r>
              <a:rPr lang="en-US" sz="900" i="1" dirty="0"/>
              <a:t> </a:t>
            </a:r>
            <a:r>
              <a:rPr lang="en-US" sz="900" i="1" dirty="0" err="1"/>
              <a:t>უკვე</a:t>
            </a:r>
            <a:r>
              <a:rPr lang="en-US" sz="900" i="1" dirty="0"/>
              <a:t> </a:t>
            </a:r>
            <a:r>
              <a:rPr lang="en-US" sz="900" i="1" dirty="0" err="1"/>
              <a:t>რამდენიმე</a:t>
            </a:r>
            <a:r>
              <a:rPr lang="en-US" sz="900" i="1" dirty="0"/>
              <a:t> </a:t>
            </a:r>
            <a:r>
              <a:rPr lang="en-US" sz="900" i="1" dirty="0" err="1"/>
              <a:t>ათეული</a:t>
            </a:r>
            <a:r>
              <a:rPr lang="en-US" sz="900" i="1" dirty="0"/>
              <a:t> </a:t>
            </a:r>
            <a:r>
              <a:rPr lang="en-US" sz="900" i="1" dirty="0" err="1"/>
              <a:t>წელია</a:t>
            </a:r>
            <a:r>
              <a:rPr lang="en-US" sz="900" i="1" dirty="0"/>
              <a:t> </a:t>
            </a:r>
            <a:r>
              <a:rPr lang="en-US" sz="900" i="1" dirty="0" err="1"/>
              <a:t>მიიჩნევა</a:t>
            </a:r>
            <a:r>
              <a:rPr lang="en-US" sz="900" i="1" dirty="0"/>
              <a:t> </a:t>
            </a:r>
            <a:r>
              <a:rPr lang="en-US" sz="900" i="1" dirty="0" err="1"/>
              <a:t>მნიშვნელოვან</a:t>
            </a:r>
            <a:r>
              <a:rPr lang="en-US" sz="900" i="1" dirty="0"/>
              <a:t> </a:t>
            </a:r>
            <a:r>
              <a:rPr lang="en-US" sz="900" i="1" dirty="0" err="1"/>
              <a:t>საკურორტო</a:t>
            </a:r>
            <a:r>
              <a:rPr lang="en-US" sz="900" i="1" dirty="0"/>
              <a:t> </a:t>
            </a:r>
            <a:r>
              <a:rPr lang="en-US" sz="900" i="1" dirty="0" err="1"/>
              <a:t>ზონად</a:t>
            </a:r>
            <a:r>
              <a:rPr lang="en-US" sz="900" i="1" dirty="0"/>
              <a:t>.</a:t>
            </a:r>
            <a:r>
              <a:rPr lang="en-US" sz="900" dirty="0"/>
              <a:t/>
            </a:r>
            <a:br>
              <a:rPr lang="en-US" sz="900" dirty="0"/>
            </a:br>
            <a:r>
              <a:rPr lang="en-US" sz="900" dirty="0" smtClean="0"/>
              <a:t> </a:t>
            </a:r>
            <a:endParaRPr lang="en-US" sz="900" dirty="0"/>
          </a:p>
        </p:txBody>
      </p:sp>
    </p:spTree>
    <p:extLst>
      <p:ext uri="{BB962C8B-B14F-4D97-AF65-F5344CB8AC3E}">
        <p14:creationId xmlns:p14="http://schemas.microsoft.com/office/powerpoint/2010/main" val="773112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3" name="TextBox 2"/>
          <p:cNvSpPr txBox="1"/>
          <p:nvPr/>
        </p:nvSpPr>
        <p:spPr>
          <a:xfrm>
            <a:off x="2514600" y="1325361"/>
            <a:ext cx="3374642" cy="369332"/>
          </a:xfrm>
          <a:prstGeom prst="rect">
            <a:avLst/>
          </a:prstGeom>
          <a:noFill/>
        </p:spPr>
        <p:txBody>
          <a:bodyPr wrap="none" rtlCol="0">
            <a:spAutoFit/>
          </a:bodyPr>
          <a:lstStyle/>
          <a:p>
            <a:r>
              <a:rPr lang="ka-GE" dirty="0" smtClean="0"/>
              <a:t>სამედიცინო ლაბორატორიები</a:t>
            </a:r>
            <a:endParaRPr lang="en-US" dirty="0"/>
          </a:p>
        </p:txBody>
      </p:sp>
    </p:spTree>
    <p:extLst>
      <p:ext uri="{BB962C8B-B14F-4D97-AF65-F5344CB8AC3E}">
        <p14:creationId xmlns:p14="http://schemas.microsoft.com/office/powerpoint/2010/main" val="2389861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ka-GE" sz="1200" dirty="0" smtClean="0">
                <a:latin typeface="BPG Arial" panose="020B0604020202020204" pitchFamily="34" charset="0"/>
                <a:cs typeface="BPG Arial" panose="020B0604020202020204" pitchFamily="34" charset="0"/>
              </a:rPr>
              <a:t>პრიორიტეტები ???????????????</a:t>
            </a: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smtClean="0">
                <a:latin typeface="BPG Arial" panose="020B0604020202020204" pitchFamily="34" charset="0"/>
                <a:cs typeface="BPG Arial" panose="020B0604020202020204" pitchFamily="34" charset="0"/>
              </a:rPr>
              <a:t>უპირატესობები </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962400"/>
            <a:ext cx="3886200" cy="1600438"/>
          </a:xfrm>
          <a:prstGeom prst="rect">
            <a:avLst/>
          </a:prstGeom>
        </p:spPr>
        <p:txBody>
          <a:bodyPr wrap="square">
            <a:spAutoFit/>
          </a:bodyPr>
          <a:lstStyle/>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სპეციალისტის კონსულტაცია</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სისხლის საერთ ანალიზი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შარდის საერთო ანალიზი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გლუკოზა პერიფერიულ სისხლში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კრეატინინი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ქოლესტერინი სისხლში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შრატში ლიპიდების განსაზღვრა</a:t>
            </a:r>
            <a:endParaRPr lang="en-US" sz="1400" dirty="0">
              <a:latin typeface="BPG Arial" panose="020B0604020202020204" pitchFamily="34" charset="0"/>
              <a:cs typeface="BPG Arial" panose="020B0604020202020204" pitchFamily="34" charset="0"/>
            </a:endParaRPr>
          </a:p>
        </p:txBody>
      </p:sp>
      <p:sp>
        <p:nvSpPr>
          <p:cNvPr id="11" name="Rectangle 10"/>
          <p:cNvSpPr/>
          <p:nvPr/>
        </p:nvSpPr>
        <p:spPr>
          <a:xfrm>
            <a:off x="4267200" y="3962400"/>
            <a:ext cx="4567136" cy="1600438"/>
          </a:xfrm>
          <a:prstGeom prst="rect">
            <a:avLst/>
          </a:prstGeom>
        </p:spPr>
        <p:txBody>
          <a:bodyPr wrap="square">
            <a:spAutoFit/>
          </a:bodyPr>
          <a:lstStyle/>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ანალიზი ფარულ სისხლდენაზე</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პროთრომბინის დრო</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ეკგ</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ღვიძლის ფუნქციური სინჯები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ფარისებრი ჯირკვლის ფუნციური სინჯი</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მუცლის ღრუს ექოსკოპია</a:t>
            </a:r>
            <a:endParaRPr lang="en-US" sz="1400" dirty="0">
              <a:latin typeface="BPG Arial" panose="020B0604020202020204" pitchFamily="34" charset="0"/>
              <a:cs typeface="BPG Arial" panose="020B0604020202020204" pitchFamily="34" charset="0"/>
            </a:endParaRPr>
          </a:p>
          <a:p>
            <a:pPr marL="285750" lvl="0" indent="-285750">
              <a:buFont typeface="Wingdings" panose="05000000000000000000" pitchFamily="2" charset="2"/>
              <a:buChar char="ü"/>
            </a:pPr>
            <a:r>
              <a:rPr lang="ka-GE" sz="1400" dirty="0">
                <a:latin typeface="BPG Arial" panose="020B0604020202020204" pitchFamily="34" charset="0"/>
                <a:cs typeface="BPG Arial" panose="020B0604020202020204" pitchFamily="34" charset="0"/>
              </a:rPr>
              <a:t>გულმკერდის რენტგენოგრაფია</a:t>
            </a:r>
            <a:endParaRPr lang="en-US" sz="14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Tree>
    <p:extLst>
      <p:ext uri="{BB962C8B-B14F-4D97-AF65-F5344CB8AC3E}">
        <p14:creationId xmlns:p14="http://schemas.microsoft.com/office/powerpoint/2010/main" val="3901336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594144"/>
            <a:ext cx="3810000" cy="2901656"/>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10765" y="1219200"/>
            <a:ext cx="4818435"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smtClean="0">
                <a:latin typeface="BPG Arial" panose="020B0604020202020204" pitchFamily="34" charset="0"/>
                <a:cs typeface="BPG Arial" panose="020B0604020202020204" pitchFamily="34" charset="0"/>
              </a:rPr>
              <a:t>მრჩეველი</a:t>
            </a:r>
            <a:endParaRPr lang="ka-GE" sz="2400" dirty="0">
              <a:latin typeface="BPG Arial" panose="020B0604020202020204" pitchFamily="34" charset="0"/>
              <a:cs typeface="BPG Arial" panose="020B0604020202020204" pitchFamily="34" charset="0"/>
            </a:endParaRPr>
          </a:p>
        </p:txBody>
      </p:sp>
      <p:sp>
        <p:nvSpPr>
          <p:cNvPr id="10" name="Rectangle 9"/>
          <p:cNvSpPr/>
          <p:nvPr/>
        </p:nvSpPr>
        <p:spPr>
          <a:xfrm>
            <a:off x="210765" y="1881582"/>
            <a:ext cx="4361235" cy="2292935"/>
          </a:xfrm>
          <a:prstGeom prst="rect">
            <a:avLst/>
          </a:prstGeom>
        </p:spPr>
        <p:txBody>
          <a:bodyPr wrap="square">
            <a:spAutoFit/>
          </a:bodyPr>
          <a:lstStyle/>
          <a:p>
            <a:pPr algn="just" fontAlgn="base"/>
            <a:r>
              <a:rPr lang="ka-GE" sz="1100" dirty="0">
                <a:latin typeface="BPG Arial" panose="020B0604020202020204" pitchFamily="34" charset="0"/>
                <a:cs typeface="BPG Arial" panose="020B0604020202020204" pitchFamily="34" charset="0"/>
              </a:rPr>
              <a:t>სამედიცინო ცენტრი ,,მრჩეველი ‘’ ლიმბახის დიაგნოსტიკის  ევროპული ჯგუფის წევრი, მისი საერთაშორისო პარტნიორი და ექსკლუზიური წარმომადგენელია საქართველოში</a:t>
            </a:r>
            <a:r>
              <a:rPr lang="ka-GE" sz="1100" dirty="0" smtClean="0">
                <a:latin typeface="BPG Arial" panose="020B0604020202020204" pitchFamily="34" charset="0"/>
                <a:cs typeface="BPG Arial" panose="020B0604020202020204" pitchFamily="34" charset="0"/>
              </a:rPr>
              <a:t>.</a:t>
            </a:r>
          </a:p>
          <a:p>
            <a:pPr algn="just" fontAlgn="base"/>
            <a:endParaRPr lang="ka-GE" sz="1100" dirty="0">
              <a:latin typeface="BPG Arial" panose="020B0604020202020204" pitchFamily="34" charset="0"/>
              <a:cs typeface="BPG Arial" panose="020B0604020202020204" pitchFamily="34" charset="0"/>
            </a:endParaRPr>
          </a:p>
          <a:p>
            <a:pPr algn="just"/>
            <a:r>
              <a:rPr lang="ka-GE" sz="1100" dirty="0">
                <a:latin typeface="BPG Arial" panose="020B0604020202020204" pitchFamily="34" charset="0"/>
                <a:cs typeface="BPG Arial" panose="020B0604020202020204" pitchFamily="34" charset="0"/>
              </a:rPr>
              <a:t>ამჯამად ადგილზე კეთდება შარდისა და სისხლის საერთო, ბიოქიმიური ანალიზები, კოაგულოგრამა, ქლამიდიის პჯრ კვლევა. ყველა ზემოთ ჩამოთვლილ ანალიზს აქვს მიღებული სამედიცინო ლაბორატორიების ხარიხის კონტროლის დაცვის საზოგადოების (</a:t>
            </a:r>
            <a:r>
              <a:rPr lang="en-US" sz="1100" dirty="0">
                <a:latin typeface="BPG Arial" panose="020B0604020202020204" pitchFamily="34" charset="0"/>
                <a:cs typeface="BPG Arial" panose="020B0604020202020204" pitchFamily="34" charset="0"/>
              </a:rPr>
              <a:t>INSTAND e.V. Gesellschaft zur Foerderung der Qualitaetssicherund in medizinischen Laboratorien e.V., Deutschland</a:t>
            </a:r>
            <a:r>
              <a:rPr lang="en-US" sz="1100" dirty="0" smtClean="0">
                <a:latin typeface="BPG Arial" panose="020B0604020202020204" pitchFamily="34" charset="0"/>
                <a:cs typeface="BPG Arial" panose="020B0604020202020204" pitchFamily="34" charset="0"/>
              </a:rPr>
              <a:t>.) </a:t>
            </a:r>
            <a:r>
              <a:rPr lang="ka-GE" sz="1100" dirty="0">
                <a:latin typeface="BPG Arial" panose="020B0604020202020204" pitchFamily="34" charset="0"/>
                <a:cs typeface="BPG Arial" panose="020B0604020202020204" pitchFamily="34" charset="0"/>
              </a:rPr>
              <a:t>სერტიფიკატი.</a:t>
            </a:r>
          </a:p>
          <a:p>
            <a:r>
              <a:rPr lang="ka-GE" sz="1100" dirty="0">
                <a:latin typeface="BPG Arial" panose="020B0604020202020204" pitchFamily="34" charset="0"/>
                <a:cs typeface="BPG Arial" panose="020B0604020202020204" pitchFamily="34" charset="0"/>
              </a:rPr>
              <a:t/>
            </a:r>
            <a:br>
              <a:rPr lang="ka-GE" sz="1100" dirty="0">
                <a:latin typeface="BPG Arial" panose="020B0604020202020204" pitchFamily="34" charset="0"/>
                <a:cs typeface="BPG Arial" panose="020B0604020202020204" pitchFamily="34" charset="0"/>
              </a:rPr>
            </a:br>
            <a:endParaRPr lang="en-US" sz="1100" dirty="0">
              <a:latin typeface="BPG Arial" panose="020B0604020202020204" pitchFamily="34" charset="0"/>
              <a:cs typeface="BPG Arial" panose="020B0604020202020204" pitchFamily="34" charset="0"/>
            </a:endParaRPr>
          </a:p>
        </p:txBody>
      </p:sp>
      <p:sp>
        <p:nvSpPr>
          <p:cNvPr id="13" name="Rectangle 12"/>
          <p:cNvSpPr/>
          <p:nvPr/>
        </p:nvSpPr>
        <p:spPr>
          <a:xfrm>
            <a:off x="210765" y="4878050"/>
            <a:ext cx="8540884" cy="1446550"/>
          </a:xfrm>
          <a:prstGeom prst="rect">
            <a:avLst/>
          </a:prstGeom>
        </p:spPr>
        <p:txBody>
          <a:bodyPr wrap="square">
            <a:spAutoFit/>
          </a:bodyPr>
          <a:lstStyle/>
          <a:p>
            <a:pPr marL="171450" indent="-171450" algn="just">
              <a:buFont typeface="Arial" panose="020B0604020202020204" pitchFamily="34" charset="0"/>
              <a:buChar char="•"/>
            </a:pPr>
            <a:r>
              <a:rPr lang="ka-GE" sz="1100" dirty="0">
                <a:latin typeface="BPG Arial" panose="020B0604020202020204" pitchFamily="34" charset="0"/>
                <a:cs typeface="BPG Arial" panose="020B0604020202020204" pitchFamily="34" charset="0"/>
              </a:rPr>
              <a:t>ანალიზების ხარისხის კონტროლის სისტემა ლაბორატორია “მრჩეველში” ყველა დაინტერესებული პირისთვის გამჭვირვალე და ხელმისაწვდომია. მობრძანდით ჩვენთან, შეავსეთ განაცხადი და მიიღეთ სრული ინფორმაცია   ანალიზის ჩატარების ყველა სტანდარტულ საფეხურზე – შეკვეთიდან პასუხის გაცემამდე. თქვენი სურვილის შემთხვევაში, დაესწრებით და მონაწილე გახდებით იმ პროცესისა, რომელიც ლაბორატორიული კვლევის ხარისხსა და მაქსიმალურ სიზუსტეს უზრუნველყოფს.</a:t>
            </a:r>
          </a:p>
          <a:p>
            <a:pPr marL="171450" indent="-171450" algn="just">
              <a:buFont typeface="Arial" panose="020B0604020202020204" pitchFamily="34" charset="0"/>
              <a:buChar char="•"/>
            </a:pPr>
            <a:r>
              <a:rPr lang="ka-GE" sz="1100" dirty="0">
                <a:latin typeface="BPG Arial" panose="020B0604020202020204" pitchFamily="34" charset="0"/>
                <a:cs typeface="BPG Arial" panose="020B0604020202020204" pitchFamily="34" charset="0"/>
              </a:rPr>
              <a:t>ლაბორატორიაში მოქმედებს ხარისხის შიდა და გარე კონტროლის საერთაშორისოდ აღიარებული სისტემა, იმ სტანდარტებით, რომლითაც  ლიმბახის დიაგნოსტიკის ევროპულ ჯგუფში გაერთიანებული დასავლეთ- და აღმოსავლეთევროპული ლაბორატორიები ხელმძღვანელობენ.</a:t>
            </a:r>
          </a:p>
        </p:txBody>
      </p:sp>
      <p:sp>
        <p:nvSpPr>
          <p:cNvPr id="24" name="Rectangle 23"/>
          <p:cNvSpPr/>
          <p:nvPr/>
        </p:nvSpPr>
        <p:spPr>
          <a:xfrm rot="21167396">
            <a:off x="5055747" y="3803661"/>
            <a:ext cx="3543935" cy="646331"/>
          </a:xfrm>
          <a:prstGeom prst="rect">
            <a:avLst/>
          </a:prstGeom>
        </p:spPr>
        <p:txBody>
          <a:bodyPr wrap="square">
            <a:spAutoFit/>
          </a:bodyPr>
          <a:lstStyle/>
          <a:p>
            <a:r>
              <a:rPr lang="ka-GE" sz="900" dirty="0">
                <a:solidFill>
                  <a:schemeClr val="tx2">
                    <a:lumMod val="20000"/>
                    <a:lumOff val="80000"/>
                  </a:schemeClr>
                </a:solidFill>
                <a:latin typeface="BPG Arial" panose="020B0604020202020204" pitchFamily="34" charset="0"/>
                <a:cs typeface="BPG Arial" panose="020B0604020202020204" pitchFamily="34" charset="0"/>
              </a:rPr>
              <a:t>სამუშაო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საათები:</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ორშაბათი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სამშაბათი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- 10:00-18:00</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ოთხშაბათი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ხუთშაბათი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- 10:00-18:00</a:t>
            </a:r>
          </a:p>
          <a:p>
            <a:r>
              <a:rPr lang="ka-GE" sz="900" dirty="0">
                <a:solidFill>
                  <a:schemeClr val="tx2">
                    <a:lumMod val="20000"/>
                    <a:lumOff val="80000"/>
                  </a:schemeClr>
                </a:solidFill>
                <a:latin typeface="BPG Arial" panose="020B0604020202020204" pitchFamily="34" charset="0"/>
                <a:cs typeface="BPG Arial" panose="020B0604020202020204" pitchFamily="34" charset="0"/>
              </a:rPr>
              <a:t>პარასკევი -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10:00-21:00      შაბათი </a:t>
            </a:r>
            <a:r>
              <a:rPr lang="ka-GE" sz="900" dirty="0">
                <a:solidFill>
                  <a:schemeClr val="tx2">
                    <a:lumMod val="20000"/>
                    <a:lumOff val="80000"/>
                  </a:schemeClr>
                </a:solidFill>
                <a:latin typeface="BPG Arial" panose="020B0604020202020204" pitchFamily="34" charset="0"/>
                <a:cs typeface="BPG Arial" panose="020B0604020202020204" pitchFamily="34" charset="0"/>
              </a:rPr>
              <a:t>-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10:00-15:00</a:t>
            </a:r>
            <a:endParaRPr lang="ka-GE" sz="900" dirty="0">
              <a:solidFill>
                <a:schemeClr val="tx2">
                  <a:lumMod val="20000"/>
                  <a:lumOff val="80000"/>
                </a:schemeClr>
              </a:solidFill>
              <a:latin typeface="BPG Arial" panose="020B0604020202020204" pitchFamily="34" charset="0"/>
              <a:cs typeface="BPG Arial" panose="020B0604020202020204" pitchFamily="34" charset="0"/>
            </a:endParaRPr>
          </a:p>
        </p:txBody>
      </p:sp>
      <p:sp>
        <p:nvSpPr>
          <p:cNvPr id="14" name="Title 1"/>
          <p:cNvSpPr txBox="1">
            <a:spLocks/>
          </p:cNvSpPr>
          <p:nvPr/>
        </p:nvSpPr>
        <p:spPr>
          <a:xfrm>
            <a:off x="210765" y="4098216"/>
            <a:ext cx="437117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a:t>
            </a:r>
            <a:r>
              <a:rPr lang="ka-GE" sz="2400" dirty="0" smtClean="0">
                <a:latin typeface="BPG Arial" panose="020B0604020202020204" pitchFamily="34" charset="0"/>
                <a:cs typeface="BPG Arial" panose="020B0604020202020204" pitchFamily="34" charset="0"/>
              </a:rPr>
              <a:t>მთავარი</a:t>
            </a:r>
          </a:p>
          <a:p>
            <a:pPr algn="l"/>
            <a:r>
              <a:rPr lang="ka-GE" sz="2400" dirty="0" smtClean="0">
                <a:latin typeface="BPG Arial" panose="020B0604020202020204" pitchFamily="34" charset="0"/>
                <a:cs typeface="BPG Arial" panose="020B0604020202020204" pitchFamily="34" charset="0"/>
              </a:rPr>
              <a:t> </a:t>
            </a:r>
            <a:r>
              <a:rPr lang="ka-GE" sz="2400" dirty="0">
                <a:latin typeface="BPG Arial" panose="020B0604020202020204" pitchFamily="34" charset="0"/>
                <a:cs typeface="BPG Arial" panose="020B0604020202020204" pitchFamily="34" charset="0"/>
              </a:rPr>
              <a:t>უპირატესობებია:</a:t>
            </a:r>
          </a:p>
        </p:txBody>
      </p:sp>
    </p:spTree>
    <p:extLst>
      <p:ext uri="{BB962C8B-B14F-4D97-AF65-F5344CB8AC3E}">
        <p14:creationId xmlns:p14="http://schemas.microsoft.com/office/powerpoint/2010/main" val="2829858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296888"/>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962400"/>
            <a:ext cx="3886200" cy="307777"/>
          </a:xfrm>
          <a:prstGeom prst="rect">
            <a:avLst/>
          </a:prstGeom>
        </p:spPr>
        <p:txBody>
          <a:bodyPr wrap="square">
            <a:spAutoFit/>
          </a:bodyPr>
          <a:lstStyle/>
          <a:p>
            <a:pPr marL="285750" lvl="0" indent="-285750">
              <a:buFont typeface="Wingdings" panose="05000000000000000000" pitchFamily="2" charset="2"/>
              <a:buChar char="ü"/>
            </a:pPr>
            <a:endParaRPr lang="en-US" sz="1400" dirty="0">
              <a:latin typeface="BPG Arial" panose="020B0604020202020204" pitchFamily="34" charset="0"/>
              <a:cs typeface="BPG Arial" panose="020B0604020202020204" pitchFamily="34" charset="0"/>
            </a:endParaRPr>
          </a:p>
        </p:txBody>
      </p:sp>
      <p:sp>
        <p:nvSpPr>
          <p:cNvPr id="11" name="Rectangle 10"/>
          <p:cNvSpPr/>
          <p:nvPr/>
        </p:nvSpPr>
        <p:spPr>
          <a:xfrm>
            <a:off x="4267200" y="3962400"/>
            <a:ext cx="4567136" cy="307777"/>
          </a:xfrm>
          <a:prstGeom prst="rect">
            <a:avLst/>
          </a:prstGeom>
        </p:spPr>
        <p:txBody>
          <a:bodyPr wrap="square">
            <a:spAutoFit/>
          </a:bodyPr>
          <a:lstStyle/>
          <a:p>
            <a:pPr marL="285750" lvl="0" indent="-285750">
              <a:buFont typeface="Wingdings" panose="05000000000000000000" pitchFamily="2" charset="2"/>
              <a:buChar char="ü"/>
            </a:pPr>
            <a:endParaRPr lang="en-US" sz="14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184731" cy="369332"/>
          </a:xfrm>
          <a:prstGeom prst="rect">
            <a:avLst/>
          </a:prstGeom>
        </p:spPr>
        <p:txBody>
          <a:bodyPr wrap="none">
            <a:spAutoFit/>
          </a:bodyPr>
          <a:lstStyle/>
          <a:p>
            <a:pPr lvl="0"/>
            <a:endParaRPr lang="en-US" dirty="0">
              <a:latin typeface="BPG Arial" panose="020B0604020202020204" pitchFamily="34" charset="0"/>
              <a:cs typeface="BPG Arial" panose="020B0604020202020204" pitchFamily="34" charset="0"/>
            </a:endParaRPr>
          </a:p>
        </p:txBody>
      </p:sp>
      <p:sp>
        <p:nvSpPr>
          <p:cNvPr id="2" name="TextBox 1"/>
          <p:cNvSpPr txBox="1"/>
          <p:nvPr/>
        </p:nvSpPr>
        <p:spPr>
          <a:xfrm>
            <a:off x="2461257" y="1295400"/>
            <a:ext cx="3611886" cy="369332"/>
          </a:xfrm>
          <a:prstGeom prst="rect">
            <a:avLst/>
          </a:prstGeom>
          <a:noFill/>
        </p:spPr>
        <p:txBody>
          <a:bodyPr wrap="none" rtlCol="0">
            <a:spAutoFit/>
          </a:bodyPr>
          <a:lstStyle/>
          <a:p>
            <a:r>
              <a:rPr lang="ka-GE" dirty="0" smtClean="0"/>
              <a:t>მულტიპროფილური კლინიკები</a:t>
            </a:r>
            <a:endParaRPr lang="en-US" dirty="0"/>
          </a:p>
        </p:txBody>
      </p:sp>
      <p:pic>
        <p:nvPicPr>
          <p:cNvPr id="4098" name="Picture 2" descr="D:\Users\khchachava\Desktop\ტურიზმი პრეზენტაცია\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8" y="1704975"/>
            <a:ext cx="4292048" cy="2188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nvGraphicFramePr>
        <p:xfrm>
          <a:off x="4295107" y="1600200"/>
          <a:ext cx="553786" cy="4525963"/>
        </p:xfrm>
        <a:graphic>
          <a:graphicData uri="http://schemas.openxmlformats.org/drawingml/2006/table">
            <a:tbl>
              <a:tblPr/>
              <a:tblGrid>
                <a:gridCol w="506146"/>
                <a:gridCol w="47640"/>
              </a:tblGrid>
              <a:tr h="44481">
                <a:tc>
                  <a:txBody>
                    <a:bodyPr/>
                    <a:lstStyle/>
                    <a:p>
                      <a:endParaRPr lang="en-US" sz="200"/>
                    </a:p>
                  </a:txBody>
                  <a:tcPr marL="0" marR="0" marT="0" marB="0">
                    <a:lnL>
                      <a:noFill/>
                    </a:lnL>
                    <a:lnR>
                      <a:noFill/>
                    </a:lnR>
                    <a:lnT>
                      <a:noFill/>
                    </a:lnT>
                    <a:lnB>
                      <a:noFill/>
                    </a:lnB>
                  </a:tcPr>
                </a:tc>
                <a:tc>
                  <a:txBody>
                    <a:bodyPr/>
                    <a:lstStyle/>
                    <a:p>
                      <a:endParaRPr lang="en-US" sz="200"/>
                    </a:p>
                  </a:txBody>
                  <a:tcPr marL="11120" marR="11120" marT="5560" marB="5560">
                    <a:lnL>
                      <a:noFill/>
                    </a:lnL>
                  </a:tcPr>
                </a:tc>
              </a:tr>
              <a:tr h="44481">
                <a:tc>
                  <a:txBody>
                    <a:bodyPr/>
                    <a:lstStyle/>
                    <a:p>
                      <a:endParaRPr lang="en-US" sz="200"/>
                    </a:p>
                  </a:txBody>
                  <a:tcPr marL="0" marR="0" marT="0" marB="0">
                    <a:lnL>
                      <a:noFill/>
                    </a:lnL>
                    <a:lnR>
                      <a:noFill/>
                    </a:lnR>
                    <a:lnT>
                      <a:noFill/>
                    </a:lnT>
                    <a:lnB>
                      <a:noFill/>
                    </a:lnB>
                  </a:tcPr>
                </a:tc>
                <a:tc>
                  <a:txBody>
                    <a:bodyPr/>
                    <a:lstStyle/>
                    <a:p>
                      <a:endParaRPr lang="en-US" sz="200"/>
                    </a:p>
                  </a:txBody>
                  <a:tcPr marL="11120" marR="11120" marT="5560" marB="5560">
                    <a:lnL>
                      <a:noFill/>
                    </a:lnL>
                  </a:tcPr>
                </a:tc>
              </a:tr>
              <a:tr h="4437001">
                <a:tc>
                  <a:txBody>
                    <a:bodyPr/>
                    <a:lstStyle/>
                    <a:p>
                      <a:pPr algn="l"/>
                      <a:r>
                        <a:rPr lang="ka-GE" sz="200" cap="all">
                          <a:solidFill>
                            <a:srgbClr val="000000"/>
                          </a:solidFill>
                          <a:effectLst/>
                          <a:latin typeface="sylfaen"/>
                        </a:rPr>
                        <a:t>თბილისი</a:t>
                      </a:r>
                      <a:r>
                        <a:rPr lang="ka-GE" sz="200">
                          <a:solidFill>
                            <a:srgbClr val="000000"/>
                          </a:solidFill>
                          <a:effectLst/>
                          <a:latin typeface="sylfaen"/>
                        </a:rPr>
                        <a:t>. ტაშკენტის ქ. 22ა</a:t>
                      </a:r>
                    </a:p>
                  </a:txBody>
                  <a:tcPr marL="0" marR="0" marT="0" marB="0" anchor="ctr">
                    <a:lnL>
                      <a:noFill/>
                    </a:lnL>
                    <a:lnR>
                      <a:noFill/>
                    </a:lnR>
                    <a:lnT>
                      <a:noFill/>
                    </a:lnT>
                    <a:lnB>
                      <a:noFill/>
                    </a:lnB>
                  </a:tcPr>
                </a:tc>
                <a:tc>
                  <a:txBody>
                    <a:bodyPr/>
                    <a:lstStyle/>
                    <a:p>
                      <a:pPr algn="l"/>
                      <a:endParaRPr lang="ka-GE" sz="200" dirty="0">
                        <a:effectLst/>
                      </a:endParaRPr>
                    </a:p>
                    <a:p>
                      <a:pPr algn="r"/>
                      <a:r>
                        <a:rPr lang="ka-GE" sz="200" dirty="0"/>
                        <a:t>ტელ:225 19 91ელ. ფოსტა: </a:t>
                      </a:r>
                      <a:r>
                        <a:rPr lang="en-US" sz="200" dirty="0"/>
                        <a:t>mcg@mediclubgeorgia.ge</a:t>
                      </a:r>
                      <a:r>
                        <a:rPr lang="ka-GE" sz="200" dirty="0"/>
                        <a:t>ვებ-გვერდი: </a:t>
                      </a:r>
                      <a:r>
                        <a:rPr lang="en-US" sz="200" dirty="0"/>
                        <a:t>www.mediclubgeorgia.ge</a:t>
                      </a:r>
                      <a:r>
                        <a:rPr lang="ka-GE" sz="200" dirty="0"/>
                        <a:t>საიდენტიფიკაციო კოდი: 204927543იურიდიული დასახელება: შპს მედი ქლაბ ჯორჯიაკატეგორიები: </a:t>
                      </a:r>
                    </a:p>
                  </a:txBody>
                  <a:tcPr marL="0" marR="0" marT="0" marB="0" anchor="ctr">
                    <a:lnL>
                      <a:noFill/>
                    </a:lnL>
                    <a:lnR>
                      <a:noFill/>
                    </a:lnR>
                    <a:lnB>
                      <a:noFill/>
                    </a:lnB>
                  </a:tcPr>
                </a:tc>
              </a:tr>
            </a:tbl>
          </a:graphicData>
        </a:graphic>
      </p:graphicFrame>
      <p:graphicFrame>
        <p:nvGraphicFramePr>
          <p:cNvPr id="14" name="Table 13"/>
          <p:cNvGraphicFramePr>
            <a:graphicFrameLocks noGrp="1"/>
          </p:cNvGraphicFramePr>
          <p:nvPr/>
        </p:nvGraphicFramePr>
        <p:xfrm>
          <a:off x="4274083" y="1600200"/>
          <a:ext cx="595833" cy="4525963"/>
        </p:xfrm>
        <a:graphic>
          <a:graphicData uri="http://schemas.openxmlformats.org/drawingml/2006/table">
            <a:tbl>
              <a:tblPr/>
              <a:tblGrid>
                <a:gridCol w="546423"/>
                <a:gridCol w="49410"/>
              </a:tblGrid>
              <a:tr h="48021">
                <a:tc>
                  <a:txBody>
                    <a:bodyPr/>
                    <a:lstStyle/>
                    <a:p>
                      <a:endParaRPr lang="en-US" sz="200" dirty="0"/>
                    </a:p>
                  </a:txBody>
                  <a:tcPr marL="0" marR="0" marT="0" marB="0">
                    <a:lnL>
                      <a:noFill/>
                    </a:lnL>
                    <a:lnR>
                      <a:noFill/>
                    </a:lnR>
                    <a:lnT>
                      <a:noFill/>
                    </a:lnT>
                    <a:lnB>
                      <a:noFill/>
                    </a:lnB>
                  </a:tcPr>
                </a:tc>
                <a:tc>
                  <a:txBody>
                    <a:bodyPr/>
                    <a:lstStyle/>
                    <a:p>
                      <a:endParaRPr lang="en-US" sz="200"/>
                    </a:p>
                  </a:txBody>
                  <a:tcPr marL="12005" marR="12005" marT="6003" marB="6003">
                    <a:lnL>
                      <a:noFill/>
                    </a:lnL>
                  </a:tcPr>
                </a:tc>
              </a:tr>
              <a:tr h="48021">
                <a:tc>
                  <a:txBody>
                    <a:bodyPr/>
                    <a:lstStyle/>
                    <a:p>
                      <a:endParaRPr lang="en-US" sz="200"/>
                    </a:p>
                  </a:txBody>
                  <a:tcPr marL="0" marR="0" marT="0" marB="0">
                    <a:lnL>
                      <a:noFill/>
                    </a:lnL>
                    <a:lnR>
                      <a:noFill/>
                    </a:lnR>
                    <a:lnT>
                      <a:noFill/>
                    </a:lnT>
                    <a:lnB>
                      <a:noFill/>
                    </a:lnB>
                  </a:tcPr>
                </a:tc>
                <a:tc>
                  <a:txBody>
                    <a:bodyPr/>
                    <a:lstStyle/>
                    <a:p>
                      <a:endParaRPr lang="en-US" sz="200"/>
                    </a:p>
                  </a:txBody>
                  <a:tcPr marL="12005" marR="12005" marT="6003" marB="6003">
                    <a:lnL>
                      <a:noFill/>
                    </a:lnL>
                  </a:tcPr>
                </a:tc>
              </a:tr>
              <a:tr h="4429921">
                <a:tc>
                  <a:txBody>
                    <a:bodyPr/>
                    <a:lstStyle/>
                    <a:p>
                      <a:pPr algn="l"/>
                      <a:r>
                        <a:rPr lang="ka-GE" sz="200" cap="all">
                          <a:solidFill>
                            <a:srgbClr val="000000"/>
                          </a:solidFill>
                          <a:effectLst/>
                          <a:latin typeface="sylfaen"/>
                        </a:rPr>
                        <a:t>თბილისი</a:t>
                      </a:r>
                      <a:r>
                        <a:rPr lang="ka-GE" sz="200">
                          <a:solidFill>
                            <a:srgbClr val="000000"/>
                          </a:solidFill>
                          <a:effectLst/>
                          <a:latin typeface="sylfaen"/>
                        </a:rPr>
                        <a:t>. ტაშკენტის ქ. 22ა</a:t>
                      </a:r>
                    </a:p>
                  </a:txBody>
                  <a:tcPr marL="0" marR="0" marT="0" marB="0" anchor="ctr">
                    <a:lnL>
                      <a:noFill/>
                    </a:lnL>
                    <a:lnR>
                      <a:noFill/>
                    </a:lnR>
                    <a:lnT>
                      <a:noFill/>
                    </a:lnT>
                    <a:lnB>
                      <a:noFill/>
                    </a:lnB>
                  </a:tcPr>
                </a:tc>
                <a:tc>
                  <a:txBody>
                    <a:bodyPr/>
                    <a:lstStyle/>
                    <a:p>
                      <a:pPr algn="l"/>
                      <a:endParaRPr lang="ka-GE" sz="200" dirty="0">
                        <a:effectLst/>
                      </a:endParaRPr>
                    </a:p>
                    <a:p>
                      <a:pPr algn="r"/>
                      <a:r>
                        <a:rPr lang="ka-GE" sz="200" dirty="0"/>
                        <a:t>ტელ:225 19 91ელ. ფოსტა: </a:t>
                      </a:r>
                      <a:r>
                        <a:rPr lang="en-US" sz="200" dirty="0"/>
                        <a:t>mcg@mediclubgeorgia.ge</a:t>
                      </a:r>
                      <a:r>
                        <a:rPr lang="ka-GE" sz="200" dirty="0"/>
                        <a:t>ვებ-გვერდი: </a:t>
                      </a:r>
                      <a:r>
                        <a:rPr lang="en-US" sz="200" dirty="0"/>
                        <a:t>www.mediclubgeorgia.ge</a:t>
                      </a:r>
                      <a:r>
                        <a:rPr lang="ka-GE" sz="200" dirty="0"/>
                        <a:t>საიდენტიფიკაციო კოდი: 204927543იურიდიული დასახელება: შპს მედი ქლაბ ჯორჯია</a:t>
                      </a:r>
                    </a:p>
                  </a:txBody>
                  <a:tcPr marL="0" marR="0" marT="0" marB="0" anchor="ctr">
                    <a:lnL>
                      <a:noFill/>
                    </a:lnL>
                    <a:lnR>
                      <a:noFill/>
                    </a:lnR>
                    <a:lnB>
                      <a:noFill/>
                    </a:lnB>
                  </a:tcPr>
                </a:tc>
              </a:tr>
            </a:tbl>
          </a:graphicData>
        </a:graphic>
      </p:graphicFrame>
      <p:sp>
        <p:nvSpPr>
          <p:cNvPr id="15" name="Rectangle 4"/>
          <p:cNvSpPr>
            <a:spLocks noChangeArrowheads="1"/>
          </p:cNvSpPr>
          <p:nvPr/>
        </p:nvSpPr>
        <p:spPr bwMode="auto">
          <a:xfrm>
            <a:off x="5181600" y="2321555"/>
            <a:ext cx="2578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0153"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Sylfaen" pitchFamily="18" charset="0"/>
                <a:cs typeface="Arial" pitchFamily="34" charset="0"/>
              </a:rPr>
              <a:t>ტელ:</a:t>
            </a:r>
            <a:r>
              <a:rPr kumimoji="0" lang="en-US" altLang="en-US" sz="900" b="1" i="0" u="none" strike="noStrike" cap="none" normalizeH="0" baseline="0" dirty="0" smtClean="0">
                <a:ln>
                  <a:noFill/>
                </a:ln>
                <a:solidFill>
                  <a:srgbClr val="333333"/>
                </a:solidFill>
                <a:effectLst/>
                <a:latin typeface="Arial" pitchFamily="34" charset="0"/>
                <a:cs typeface="Arial" pitchFamily="34" charset="0"/>
              </a:rPr>
              <a:t>225 19 91</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ელ</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ფოსტა</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smtClean="0">
                <a:ln>
                  <a:noFill/>
                </a:ln>
                <a:solidFill>
                  <a:schemeClr val="tx1"/>
                </a:solidFill>
                <a:effectLst/>
                <a:latin typeface="Sylfaen" pitchFamily="18" charset="0"/>
                <a:cs typeface="Arial" pitchFamily="34" charset="0"/>
                <a:hlinkClick r:id="rId5" tooltip="mcg@mediclubgeorgia.ge"/>
              </a:rPr>
              <a:t>mcg@mediclubgeorgia.ge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ვებ-გვერდი</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smtClean="0">
                <a:ln>
                  <a:noFill/>
                </a:ln>
                <a:solidFill>
                  <a:schemeClr val="tx1"/>
                </a:solidFill>
                <a:effectLst/>
                <a:latin typeface="Sylfaen" pitchFamily="18" charset="0"/>
                <a:cs typeface="Arial" pitchFamily="34" charset="0"/>
                <a:hlinkClick r:id="rId6" tooltip="http://www.mediclubgeorgia.ge"/>
              </a:rPr>
              <a:t>www.mediclubgeorgia.ge</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საიდენტიფიკაციო</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კოდი</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smtClean="0">
                <a:ln>
                  <a:noFill/>
                </a:ln>
                <a:solidFill>
                  <a:srgbClr val="000000"/>
                </a:solidFill>
                <a:effectLst/>
                <a:latin typeface="Tahoma" pitchFamily="34" charset="0"/>
                <a:cs typeface="Tahoma" pitchFamily="34" charset="0"/>
              </a:rPr>
              <a:t>204927543</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იურიდიული</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დასახელება</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შპს</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მედი</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ქლაბ</a:t>
            </a:r>
            <a:r>
              <a:rPr kumimoji="0" lang="en-US" altLang="en-US" sz="900" b="0" i="0" u="none" strike="noStrike" cap="none" normalizeH="0" baseline="0" dirty="0" smtClean="0">
                <a:ln>
                  <a:noFill/>
                </a:ln>
                <a:solidFill>
                  <a:srgbClr val="000000"/>
                </a:solidFill>
                <a:effectLst/>
                <a:latin typeface="Sylfaen" pitchFamily="18" charset="0"/>
                <a:cs typeface="Arial" pitchFamily="34" charset="0"/>
              </a:rPr>
              <a:t> </a:t>
            </a:r>
            <a:r>
              <a:rPr kumimoji="0" lang="en-US" altLang="en-US" sz="900" b="0" i="0" u="none" strike="noStrike" cap="none" normalizeH="0" baseline="0" dirty="0" err="1" smtClean="0">
                <a:ln>
                  <a:noFill/>
                </a:ln>
                <a:solidFill>
                  <a:srgbClr val="000000"/>
                </a:solidFill>
                <a:effectLst/>
                <a:latin typeface="Sylfaen" pitchFamily="18" charset="0"/>
                <a:cs typeface="Arial" pitchFamily="34" charset="0"/>
              </a:rPr>
              <a:t>ჯორჯია</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1" name="Picture 5" descr="D:\Users\khchachava\Desktop\ტურიზმი პრეზენტაცია\Capture 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1" y="3142613"/>
            <a:ext cx="4114800" cy="243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8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 y="1219200"/>
            <a:ext cx="9144000" cy="5638800"/>
          </a:xfrm>
          <a:prstGeom prst="rect">
            <a:avLst/>
          </a:prstGeom>
        </p:spPr>
      </p:pic>
      <p:sp>
        <p:nvSpPr>
          <p:cNvPr id="15" name="Rectangle 14"/>
          <p:cNvSpPr/>
          <p:nvPr/>
        </p:nvSpPr>
        <p:spPr>
          <a:xfrm>
            <a:off x="351006" y="2245468"/>
            <a:ext cx="8458200" cy="3886200"/>
          </a:xfrm>
          <a:prstGeom prst="rect">
            <a:avLst/>
          </a:prstGeom>
          <a:solidFill>
            <a:schemeClr val="bg1">
              <a:alpha val="73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a:spLocks noGrp="1"/>
          </p:cNvSpPr>
          <p:nvPr>
            <p:ph idx="1"/>
          </p:nvPr>
        </p:nvSpPr>
        <p:spPr>
          <a:xfrm>
            <a:off x="533400" y="2433536"/>
            <a:ext cx="6553200" cy="3657600"/>
          </a:xfrm>
        </p:spPr>
        <p:txBody>
          <a:bodyPr>
            <a:normAutofit/>
          </a:bodyPr>
          <a:lstStyle/>
          <a:p>
            <a:r>
              <a:rPr lang="ka-GE" sz="2000" dirty="0" smtClean="0">
                <a:latin typeface="BPG Arial" panose="020B0604020202020204" pitchFamily="34" charset="0"/>
                <a:cs typeface="BPG Arial" panose="020B0604020202020204" pitchFamily="34" charset="0"/>
              </a:rPr>
              <a:t>კარდიოლოგია/კარდიოქირურგია</a:t>
            </a:r>
            <a:endParaRPr lang="en-US" sz="2000" dirty="0" smtClean="0">
              <a:latin typeface="BPG Arial" panose="020B0604020202020204" pitchFamily="34" charset="0"/>
              <a:cs typeface="BPG Arial" panose="020B0604020202020204" pitchFamily="34" charset="0"/>
            </a:endParaRPr>
          </a:p>
          <a:p>
            <a:r>
              <a:rPr lang="ka-GE" sz="2000" dirty="0">
                <a:latin typeface="BPG Arial" panose="020B0604020202020204" pitchFamily="34" charset="0"/>
                <a:cs typeface="BPG Arial" panose="020B0604020202020204" pitchFamily="34" charset="0"/>
              </a:rPr>
              <a:t>ოფთალმოლოგია </a:t>
            </a:r>
            <a:endParaRPr lang="en-US" sz="2000" dirty="0" smtClean="0">
              <a:latin typeface="BPG Arial" panose="020B0604020202020204" pitchFamily="34" charset="0"/>
              <a:cs typeface="BPG Arial" panose="020B0604020202020204" pitchFamily="34" charset="0"/>
            </a:endParaRPr>
          </a:p>
          <a:p>
            <a:r>
              <a:rPr lang="ka-GE" sz="2000" dirty="0">
                <a:latin typeface="BPG Arial" panose="020B0604020202020204" pitchFamily="34" charset="0"/>
                <a:cs typeface="BPG Arial" panose="020B0604020202020204" pitchFamily="34" charset="0"/>
              </a:rPr>
              <a:t>პლასტიკური ქირურგია </a:t>
            </a:r>
            <a:endParaRPr lang="ka-GE" sz="2000" dirty="0" smtClean="0">
              <a:latin typeface="BPG Arial" panose="020B0604020202020204" pitchFamily="34" charset="0"/>
              <a:cs typeface="BPG Arial" panose="020B0604020202020204" pitchFamily="34" charset="0"/>
            </a:endParaRPr>
          </a:p>
          <a:p>
            <a:r>
              <a:rPr lang="ka-GE" sz="2000" dirty="0" smtClean="0">
                <a:latin typeface="BPG Arial" panose="020B0604020202020204" pitchFamily="34" charset="0"/>
                <a:cs typeface="BPG Arial" panose="020B0604020202020204" pitchFamily="34" charset="0"/>
              </a:rPr>
              <a:t>სტომატოლოგია </a:t>
            </a:r>
            <a:endParaRPr lang="en-US" sz="2000" dirty="0" smtClean="0">
              <a:latin typeface="BPG Arial" panose="020B0604020202020204" pitchFamily="34" charset="0"/>
              <a:cs typeface="BPG Arial" panose="020B0604020202020204" pitchFamily="34" charset="0"/>
            </a:endParaRPr>
          </a:p>
          <a:p>
            <a:r>
              <a:rPr lang="ka-GE" sz="2000" dirty="0" smtClean="0">
                <a:latin typeface="BPG Arial" panose="020B0604020202020204" pitchFamily="34" charset="0"/>
                <a:cs typeface="BPG Arial" panose="020B0604020202020204" pitchFamily="34" charset="0"/>
              </a:rPr>
              <a:t>გამორჩეული </a:t>
            </a:r>
            <a:r>
              <a:rPr lang="ka-GE" sz="2000" dirty="0">
                <a:latin typeface="BPG Arial" panose="020B0604020202020204" pitchFamily="34" charset="0"/>
                <a:cs typeface="BPG Arial" panose="020B0604020202020204" pitchFamily="34" charset="0"/>
              </a:rPr>
              <a:t>შეთავაზებები </a:t>
            </a:r>
            <a:r>
              <a:rPr lang="ka-GE" sz="2000" dirty="0" smtClean="0">
                <a:latin typeface="BPG Arial" panose="020B0604020202020204" pitchFamily="34" charset="0"/>
                <a:cs typeface="BPG Arial" panose="020B0604020202020204" pitchFamily="34" charset="0"/>
              </a:rPr>
              <a:t>(საპროთეზო-ორთოპედიული </a:t>
            </a:r>
            <a:r>
              <a:rPr lang="ka-GE" sz="2000" dirty="0">
                <a:latin typeface="BPG Arial" panose="020B0604020202020204" pitchFamily="34" charset="0"/>
                <a:cs typeface="BPG Arial" panose="020B0604020202020204" pitchFamily="34" charset="0"/>
              </a:rPr>
              <a:t>საშუალებებით </a:t>
            </a:r>
            <a:r>
              <a:rPr lang="ka-GE" sz="2000" dirty="0" smtClean="0">
                <a:latin typeface="BPG Arial" panose="020B0604020202020204" pitchFamily="34" charset="0"/>
                <a:cs typeface="BPG Arial" panose="020B0604020202020204" pitchFamily="34" charset="0"/>
              </a:rPr>
              <a:t>უზრუნველყოფა კოხრეალური იმპლანტი)</a:t>
            </a:r>
            <a:endParaRPr lang="en-US" sz="2000" dirty="0" smtClean="0">
              <a:latin typeface="BPG Arial" panose="020B0604020202020204" pitchFamily="34" charset="0"/>
              <a:cs typeface="BPG Arial" panose="020B0604020202020204" pitchFamily="34" charset="0"/>
            </a:endParaRPr>
          </a:p>
          <a:p>
            <a:r>
              <a:rPr lang="ka-GE" sz="2000" dirty="0" smtClean="0">
                <a:latin typeface="BPG Arial" panose="020B0604020202020204" pitchFamily="34" charset="0"/>
                <a:cs typeface="BPG Arial" panose="020B0604020202020204" pitchFamily="34" charset="0"/>
              </a:rPr>
              <a:t>ბალნეოლოგიური კურორტები</a:t>
            </a:r>
          </a:p>
          <a:p>
            <a:r>
              <a:rPr lang="ka-GE" sz="2000" dirty="0" smtClean="0">
                <a:latin typeface="BPG Arial" panose="020B0604020202020204" pitchFamily="34" charset="0"/>
                <a:cs typeface="BPG Arial" panose="020B0604020202020204" pitchFamily="34" charset="0"/>
              </a:rPr>
              <a:t>რეაბილიტაცია</a:t>
            </a:r>
          </a:p>
          <a:p>
            <a:r>
              <a:rPr lang="ka-GE" sz="2000" dirty="0" smtClean="0">
                <a:latin typeface="BPG Arial" panose="020B0604020202020204" pitchFamily="34" charset="0"/>
                <a:cs typeface="BPG Arial" panose="020B0604020202020204" pitchFamily="34" charset="0"/>
              </a:rPr>
              <a:t>სამედიცინო ლაბორატორიები</a:t>
            </a:r>
            <a:endParaRPr lang="ka-GE" sz="2000" dirty="0" smtClean="0">
              <a:latin typeface="BPG Arial" panose="020B0604020202020204" pitchFamily="34" charset="0"/>
              <a:cs typeface="BPG Arial" panose="020B0604020202020204" pitchFamily="34" charset="0"/>
            </a:endParaRPr>
          </a:p>
          <a:p>
            <a:endParaRPr lang="ka-GE" sz="2000" dirty="0" smtClean="0">
              <a:latin typeface="BPG Arial" panose="020B0604020202020204" pitchFamily="34" charset="0"/>
              <a:cs typeface="BPG Arial" panose="020B0604020202020204" pitchFamily="34" charset="0"/>
            </a:endParaRPr>
          </a:p>
          <a:p>
            <a:endParaRPr lang="en-US" sz="20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1828800" y="228600"/>
            <a:ext cx="4953000" cy="457200"/>
          </a:xfrm>
        </p:spPr>
        <p:txBody>
          <a:bodyPr>
            <a:normAutofit/>
          </a:bodyPr>
          <a:lstStyle/>
          <a:p>
            <a:r>
              <a:rPr lang="ka-GE" sz="2400" dirty="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a:latin typeface="BPG Arial" panose="020B0604020202020204" pitchFamily="34" charset="0"/>
                <a:cs typeface="BPG Arial" panose="020B0604020202020204" pitchFamily="34" charset="0"/>
              </a:rPr>
              <a:t>ძირითადი შეთავაზებები:</a:t>
            </a:r>
            <a:endParaRPr lang="en-US" sz="2200"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722891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Content Placeholder 5"/>
          <p:cNvSpPr txBox="1">
            <a:spLocks/>
          </p:cNvSpPr>
          <p:nvPr/>
        </p:nvSpPr>
        <p:spPr>
          <a:xfrm>
            <a:off x="228600" y="2127115"/>
            <a:ext cx="82296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1200" dirty="0" smtClean="0">
              <a:latin typeface="BPG Arial" panose="020B0604020202020204" pitchFamily="34" charset="0"/>
              <a:cs typeface="BPG Arial" panose="020B0604020202020204" pitchFamily="34" charset="0"/>
            </a:endParaRPr>
          </a:p>
        </p:txBody>
      </p:sp>
      <p:sp>
        <p:nvSpPr>
          <p:cNvPr id="7" name="Rectangle 6"/>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962400"/>
            <a:ext cx="3886200" cy="307777"/>
          </a:xfrm>
          <a:prstGeom prst="rect">
            <a:avLst/>
          </a:prstGeom>
        </p:spPr>
        <p:txBody>
          <a:bodyPr wrap="square">
            <a:spAutoFit/>
          </a:bodyPr>
          <a:lstStyle/>
          <a:p>
            <a:pPr marL="285750" lvl="0" indent="-285750">
              <a:buFont typeface="Wingdings" panose="05000000000000000000" pitchFamily="2" charset="2"/>
              <a:buChar char="ü"/>
            </a:pPr>
            <a:endParaRPr lang="en-US" sz="1400" dirty="0">
              <a:latin typeface="BPG Arial" panose="020B0604020202020204" pitchFamily="34" charset="0"/>
              <a:cs typeface="BPG Arial" panose="020B0604020202020204" pitchFamily="34" charset="0"/>
            </a:endParaRPr>
          </a:p>
        </p:txBody>
      </p:sp>
      <p:sp>
        <p:nvSpPr>
          <p:cNvPr id="12" name="Rectangle 11"/>
          <p:cNvSpPr/>
          <p:nvPr/>
        </p:nvSpPr>
        <p:spPr>
          <a:xfrm>
            <a:off x="228600" y="3178128"/>
            <a:ext cx="184731" cy="369332"/>
          </a:xfrm>
          <a:prstGeom prst="rect">
            <a:avLst/>
          </a:prstGeom>
        </p:spPr>
        <p:txBody>
          <a:bodyPr wrap="none">
            <a:spAutoFit/>
          </a:bodyPr>
          <a:lstStyle/>
          <a:p>
            <a:pPr lvl="0"/>
            <a:endParaRPr lang="en-US" dirty="0">
              <a:latin typeface="BPG Arial" panose="020B0604020202020204" pitchFamily="34" charset="0"/>
              <a:cs typeface="BPG Arial" panose="020B0604020202020204" pitchFamily="34" charset="0"/>
            </a:endParaRPr>
          </a:p>
        </p:txBody>
      </p:sp>
      <p:sp>
        <p:nvSpPr>
          <p:cNvPr id="2" name="TextBox 1"/>
          <p:cNvSpPr txBox="1"/>
          <p:nvPr/>
        </p:nvSpPr>
        <p:spPr>
          <a:xfrm>
            <a:off x="2461257" y="1295400"/>
            <a:ext cx="3611886" cy="369332"/>
          </a:xfrm>
          <a:prstGeom prst="rect">
            <a:avLst/>
          </a:prstGeom>
          <a:noFill/>
        </p:spPr>
        <p:txBody>
          <a:bodyPr wrap="none" rtlCol="0">
            <a:spAutoFit/>
          </a:bodyPr>
          <a:lstStyle/>
          <a:p>
            <a:r>
              <a:rPr lang="ka-GE" dirty="0" smtClean="0"/>
              <a:t>მულტიპროფილური კლინიკები</a:t>
            </a:r>
            <a:endParaRPr lang="en-US" dirty="0"/>
          </a:p>
        </p:txBody>
      </p:sp>
      <p:pic>
        <p:nvPicPr>
          <p:cNvPr id="5122" name="Picture 2" descr="D:\Users\khchachava\Desktop\ტურიზმი პრეზენტაცია\Capture aver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6" y="1906103"/>
            <a:ext cx="4336638" cy="164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31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7" name="Rectangle 6"/>
          <p:cNvSpPr/>
          <p:nvPr/>
        </p:nvSpPr>
        <p:spPr>
          <a:xfrm>
            <a:off x="8106" y="1083365"/>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9" name="Title 1"/>
          <p:cNvSpPr txBox="1">
            <a:spLocks/>
          </p:cNvSpPr>
          <p:nvPr/>
        </p:nvSpPr>
        <p:spPr>
          <a:xfrm>
            <a:off x="2095500" y="3695700"/>
            <a:ext cx="4953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dirty="0">
                <a:latin typeface="BPG Arial" panose="020B0604020202020204" pitchFamily="34" charset="0"/>
                <a:cs typeface="BPG Arial" panose="020B0604020202020204" pitchFamily="34" charset="0"/>
              </a:rPr>
              <a:t>ამბულატორია </a:t>
            </a:r>
            <a:endParaRPr lang="en-US" dirty="0">
              <a:latin typeface="BPG Arial" panose="020B0604020202020204" pitchFamily="34" charset="0"/>
              <a:cs typeface="BPG Arial" panose="020B0604020202020204" pitchFamily="34" charset="0"/>
            </a:endParaRPr>
          </a:p>
        </p:txBody>
      </p:sp>
      <p:pic>
        <p:nvPicPr>
          <p:cNvPr id="1026" name="Picture 2" descr="D:\Users\khchachava\Desktop\ტურიზმი პრეზენტაცია\turistebiiiiiii-cr-721x4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96" y="1993711"/>
            <a:ext cx="8320808" cy="4673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371600"/>
            <a:ext cx="6644625" cy="369332"/>
          </a:xfrm>
          <a:prstGeom prst="rect">
            <a:avLst/>
          </a:prstGeom>
          <a:noFill/>
        </p:spPr>
        <p:txBody>
          <a:bodyPr wrap="square" rtlCol="0">
            <a:spAutoFit/>
          </a:bodyPr>
          <a:lstStyle/>
          <a:p>
            <a:r>
              <a:rPr lang="ka-GE" dirty="0" smtClean="0"/>
              <a:t>მკურნალობის შემდეგ გისურვებთ სასიამოვნო დასვენებას</a:t>
            </a:r>
            <a:endParaRPr lang="en-US" dirty="0"/>
          </a:p>
        </p:txBody>
      </p:sp>
    </p:spTree>
    <p:extLst>
      <p:ext uri="{BB962C8B-B14F-4D97-AF65-F5344CB8AC3E}">
        <p14:creationId xmlns:p14="http://schemas.microsoft.com/office/powerpoint/2010/main" val="2075847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56"/>
            <a:ext cx="9144000" cy="6786765"/>
          </a:xfrm>
          <a:prstGeom prst="rect">
            <a:avLst/>
          </a:prstGeom>
        </p:spPr>
      </p:pic>
      <p:sp>
        <p:nvSpPr>
          <p:cNvPr id="5" name="TextBox 4"/>
          <p:cNvSpPr txBox="1"/>
          <p:nvPr/>
        </p:nvSpPr>
        <p:spPr>
          <a:xfrm>
            <a:off x="1219200" y="2743200"/>
            <a:ext cx="6705600" cy="584775"/>
          </a:xfrm>
          <a:prstGeom prst="rect">
            <a:avLst/>
          </a:prstGeom>
          <a:noFill/>
        </p:spPr>
        <p:txBody>
          <a:bodyPr wrap="square" rtlCol="0">
            <a:spAutoFit/>
          </a:bodyPr>
          <a:lstStyle/>
          <a:p>
            <a:pPr algn="ctr"/>
            <a:r>
              <a:rPr lang="ka-GE" sz="3200" dirty="0" smtClean="0">
                <a:solidFill>
                  <a:schemeClr val="bg1"/>
                </a:solidFill>
                <a:latin typeface="BPG Arial" panose="020B0604020202020204" pitchFamily="34" charset="0"/>
                <a:cs typeface="BPG Arial" panose="020B0604020202020204" pitchFamily="34" charset="0"/>
              </a:rPr>
              <a:t>მადლობა ყურადღებისთვის</a:t>
            </a:r>
            <a:endParaRPr lang="en-US" sz="3200" dirty="0">
              <a:solidFill>
                <a:schemeClr val="bg1"/>
              </a:solidFill>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2433914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791200"/>
          </a:xfrm>
          <a:prstGeom prst="rect">
            <a:avLst/>
          </a:prstGeom>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Rectangle 5"/>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8" name="Title 1"/>
          <p:cNvSpPr txBox="1">
            <a:spLocks/>
          </p:cNvSpPr>
          <p:nvPr/>
        </p:nvSpPr>
        <p:spPr>
          <a:xfrm>
            <a:off x="1947153" y="1676399"/>
            <a:ext cx="5257800" cy="5317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sz="1400" dirty="0" smtClean="0">
                <a:latin typeface="BPG Arial" panose="020B0604020202020204" pitchFamily="34" charset="0"/>
                <a:cs typeface="BPG Arial" panose="020B0604020202020204" pitchFamily="34" charset="0"/>
              </a:rPr>
              <a:t>პროვაიდერები</a:t>
            </a:r>
            <a:endParaRPr lang="en-US" sz="1400" dirty="0">
              <a:latin typeface="BPG Arial" panose="020B0604020202020204" pitchFamily="34" charset="0"/>
              <a:cs typeface="BPG Arial" panose="020B0604020202020204" pitchFamily="34" charset="0"/>
            </a:endParaRPr>
          </a:p>
        </p:txBody>
      </p:sp>
      <p:pic>
        <p:nvPicPr>
          <p:cNvPr id="3075" name="Picture 3" descr="D:\Users\khchachava\Desktop\ტურიზმი პრეზენტაცია\Cap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2718"/>
            <a:ext cx="3124200" cy="47952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124199" y="2062719"/>
            <a:ext cx="3200401" cy="4795281"/>
            <a:chOff x="3124200" y="2062719"/>
            <a:chExt cx="2819400" cy="4086799"/>
          </a:xfrm>
        </p:grpSpPr>
        <p:pic>
          <p:nvPicPr>
            <p:cNvPr id="3076" name="Picture 4" descr="D:\Users\khchachava\Desktop\ტურიზმი პრეზენტაცია\Captur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2062719"/>
              <a:ext cx="2819399" cy="198208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Users\khchachava\Desktop\ტურიზმი პრეზენტაცია\Capture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044803"/>
              <a:ext cx="2819400" cy="21047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D:\Users\khchachava\Desktop\ტურიზმი პრეზენტაცია\Capture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6139" y="2062719"/>
            <a:ext cx="3037861" cy="47952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27728" y="1332233"/>
            <a:ext cx="3826689"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კარდიოლოგია/კარდიოქირურგია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2166473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4" name="Content Placeholder 3"/>
          <p:cNvPicPr>
            <a:picLocks noChangeAspect="1"/>
          </p:cNvPicPr>
          <p:nvPr/>
        </p:nvPicPr>
        <p:blipFill rotWithShape="1">
          <a:blip r:embed="rId4">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Content Placeholder 5"/>
          <p:cNvSpPr txBox="1">
            <a:spLocks/>
          </p:cNvSpPr>
          <p:nvPr/>
        </p:nvSpPr>
        <p:spPr>
          <a:xfrm>
            <a:off x="228600" y="2127115"/>
            <a:ext cx="8153400" cy="7684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ka-GE" sz="1200" dirty="0" smtClean="0">
                <a:latin typeface="BPG Arial" panose="020B0604020202020204" pitchFamily="34" charset="0"/>
                <a:cs typeface="BPG Arial" panose="020B0604020202020204" pitchFamily="34" charset="0"/>
              </a:rPr>
              <a:t>ა</a:t>
            </a:r>
            <a:r>
              <a:rPr lang="en-US" sz="1200" dirty="0" err="1" smtClean="0">
                <a:latin typeface="BPG Arial" panose="020B0604020202020204" pitchFamily="34" charset="0"/>
                <a:cs typeface="BPG Arial" panose="020B0604020202020204" pitchFamily="34" charset="0"/>
              </a:rPr>
              <a:t>ქტიურ</a:t>
            </a:r>
            <a:r>
              <a:rPr lang="ka-GE" sz="1200" dirty="0" smtClean="0">
                <a:latin typeface="BPG Arial" panose="020B0604020202020204" pitchFamily="34" charset="0"/>
                <a:cs typeface="BPG Arial" panose="020B0604020202020204" pitchFamily="34" charset="0"/>
              </a:rPr>
              <a:t>ი </a:t>
            </a:r>
            <a:r>
              <a:rPr lang="en-US" sz="1200" dirty="0" err="1" smtClean="0">
                <a:latin typeface="BPG Arial" panose="020B0604020202020204" pitchFamily="34" charset="0"/>
                <a:cs typeface="BPG Arial" panose="020B0604020202020204" pitchFamily="34" charset="0"/>
              </a:rPr>
              <a:t>თანამშრომლობ</a:t>
            </a:r>
            <a:r>
              <a:rPr lang="ka-GE" sz="1200" dirty="0" smtClean="0">
                <a:latin typeface="BPG Arial" panose="020B0604020202020204" pitchFamily="34" charset="0"/>
                <a:cs typeface="BPG Arial" panose="020B0604020202020204" pitchFamily="34" charset="0"/>
              </a:rPr>
              <a:t>ა </a:t>
            </a:r>
            <a:r>
              <a:rPr lang="en-US" sz="1200" dirty="0" err="1" smtClean="0">
                <a:latin typeface="BPG Arial" panose="020B0604020202020204" pitchFamily="34" charset="0"/>
                <a:cs typeface="BPG Arial" panose="020B0604020202020204" pitchFamily="34" charset="0"/>
              </a:rPr>
              <a:t>ევროპისა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ამერიკის</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შეერთებული</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შტატების</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წამყვან</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სამედიცინო</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ცენტრებთან</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უნივერსიტეტებთან</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რაც</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უახლესი</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სამკურნალო</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მეთოდებისა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ტექნოლოგიების</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დროულად</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შესწავლასა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და</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დანერგვის</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საშუალებას</a:t>
            </a:r>
            <a:r>
              <a:rPr lang="en-US" sz="1200" dirty="0" smtClean="0">
                <a:latin typeface="BPG Arial" panose="020B0604020202020204" pitchFamily="34" charset="0"/>
                <a:cs typeface="BPG Arial" panose="020B0604020202020204" pitchFamily="34" charset="0"/>
              </a:rPr>
              <a:t> </a:t>
            </a:r>
            <a:r>
              <a:rPr lang="en-US" sz="1200" dirty="0" err="1" smtClean="0">
                <a:latin typeface="BPG Arial" panose="020B0604020202020204" pitchFamily="34" charset="0"/>
                <a:cs typeface="BPG Arial" panose="020B0604020202020204" pitchFamily="34" charset="0"/>
              </a:rPr>
              <a:t>იძლევა</a:t>
            </a:r>
            <a:r>
              <a:rPr lang="en-US" sz="1200" dirty="0" smtClean="0">
                <a:latin typeface="BPG Arial" panose="020B0604020202020204" pitchFamily="34" charset="0"/>
                <a:cs typeface="BPG Arial" panose="020B0604020202020204" pitchFamily="34" charset="0"/>
              </a:rPr>
              <a:t>.</a:t>
            </a:r>
            <a:r>
              <a:rPr lang="ka-GE" sz="1200" dirty="0" smtClean="0">
                <a:latin typeface="BPG Arial" panose="020B0604020202020204" pitchFamily="34" charset="0"/>
                <a:cs typeface="BPG Arial" panose="020B0604020202020204" pitchFamily="34" charset="0"/>
              </a:rPr>
              <a:t> </a:t>
            </a:r>
            <a:endParaRPr lang="en-US" sz="1200" dirty="0" smtClean="0">
              <a:latin typeface="BPG Arial" panose="020B0604020202020204" pitchFamily="34" charset="0"/>
              <a:cs typeface="BPG Arial" panose="020B0604020202020204" pitchFamily="34" charset="0"/>
            </a:endParaRPr>
          </a:p>
        </p:txBody>
      </p:sp>
      <p:sp>
        <p:nvSpPr>
          <p:cNvPr id="6" name="Rectangle 5"/>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8" name="Title 1"/>
          <p:cNvSpPr txBox="1">
            <a:spLocks/>
          </p:cNvSpPr>
          <p:nvPr/>
        </p:nvSpPr>
        <p:spPr>
          <a:xfrm>
            <a:off x="228600" y="1295400"/>
            <a:ext cx="4953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ka-GE" sz="2200" dirty="0" smtClean="0">
                <a:latin typeface="BPG Arial" panose="020B0604020202020204" pitchFamily="34" charset="0"/>
                <a:cs typeface="BPG Arial" panose="020B0604020202020204" pitchFamily="34" charset="0"/>
              </a:rPr>
              <a:t>უპირატესობები</a:t>
            </a:r>
            <a:endParaRPr lang="en-US" sz="2200" dirty="0">
              <a:latin typeface="BPG Arial" panose="020B0604020202020204" pitchFamily="34" charset="0"/>
              <a:cs typeface="BPG Arial" panose="020B0604020202020204" pitchFamily="34" charset="0"/>
            </a:endParaRPr>
          </a:p>
        </p:txBody>
      </p:sp>
      <p:sp>
        <p:nvSpPr>
          <p:cNvPr id="10" name="Rectangle 9"/>
          <p:cNvSpPr/>
          <p:nvPr/>
        </p:nvSpPr>
        <p:spPr>
          <a:xfrm>
            <a:off x="228600" y="3832698"/>
            <a:ext cx="3657600" cy="1754326"/>
          </a:xfrm>
          <a:prstGeom prst="rect">
            <a:avLst/>
          </a:prstGeom>
        </p:spPr>
        <p:txBody>
          <a:bodyPr wrap="square">
            <a:spAutoFit/>
          </a:bodyPr>
          <a:lstStyle/>
          <a:p>
            <a:pPr lvl="1"/>
            <a:r>
              <a:rPr lang="ka-GE" sz="1200" b="1" dirty="0">
                <a:latin typeface="BPG Arial" panose="020B0604020202020204" pitchFamily="34" charset="0"/>
                <a:cs typeface="BPG Arial" panose="020B0604020202020204" pitchFamily="34" charset="0"/>
              </a:rPr>
              <a:t>კარდიოლოგია </a:t>
            </a:r>
            <a:r>
              <a:rPr lang="en-US" sz="1200" b="1" dirty="0" smtClean="0">
                <a:latin typeface="BPG Arial" panose="020B0604020202020204" pitchFamily="34" charset="0"/>
                <a:cs typeface="BPG Arial" panose="020B0604020202020204" pitchFamily="34" charset="0"/>
              </a:rPr>
              <a:t>:</a:t>
            </a:r>
          </a:p>
          <a:p>
            <a:pPr lvl="1"/>
            <a:endParaRPr lang="ka-GE" sz="1200" b="1"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ელექტროკარდიოგრაფია (ეკგ)</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ექოკარდიოგრაფია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კორონოგრაფია (სტენტირება)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პერიფერიული ანგიოგრაფია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კორონარული ინტერვენცია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პერიფერიული ინტერვენცია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კავა ფილტრის </a:t>
            </a:r>
            <a:r>
              <a:rPr lang="ka-GE" sz="1200" dirty="0" smtClean="0">
                <a:latin typeface="BPG Arial" panose="020B0604020202020204" pitchFamily="34" charset="0"/>
                <a:cs typeface="BPG Arial" panose="020B0604020202020204" pitchFamily="34" charset="0"/>
              </a:rPr>
              <a:t>იმპლანტაცია</a:t>
            </a:r>
            <a:endParaRPr lang="en-US" sz="1200" dirty="0">
              <a:latin typeface="BPG Arial" panose="020B0604020202020204" pitchFamily="34" charset="0"/>
              <a:cs typeface="BPG Arial" panose="020B0604020202020204" pitchFamily="34" charset="0"/>
            </a:endParaRPr>
          </a:p>
        </p:txBody>
      </p:sp>
      <p:sp>
        <p:nvSpPr>
          <p:cNvPr id="12" name="Rectangle 11"/>
          <p:cNvSpPr/>
          <p:nvPr/>
        </p:nvSpPr>
        <p:spPr>
          <a:xfrm>
            <a:off x="4119664" y="3839183"/>
            <a:ext cx="4595509" cy="1754326"/>
          </a:xfrm>
          <a:prstGeom prst="rect">
            <a:avLst/>
          </a:prstGeom>
        </p:spPr>
        <p:txBody>
          <a:bodyPr wrap="square">
            <a:spAutoFit/>
          </a:bodyPr>
          <a:lstStyle/>
          <a:p>
            <a:pPr lvl="1"/>
            <a:r>
              <a:rPr lang="ka-GE" sz="1200" b="1" dirty="0">
                <a:latin typeface="BPG Arial" panose="020B0604020202020204" pitchFamily="34" charset="0"/>
                <a:cs typeface="BPG Arial" panose="020B0604020202020204" pitchFamily="34" charset="0"/>
              </a:rPr>
              <a:t>კარდიოქირურგია</a:t>
            </a:r>
            <a:r>
              <a:rPr lang="ka-GE" sz="1200" b="1" dirty="0" smtClean="0">
                <a:latin typeface="BPG Arial" panose="020B0604020202020204" pitchFamily="34" charset="0"/>
                <a:cs typeface="BPG Arial" panose="020B0604020202020204" pitchFamily="34" charset="0"/>
              </a:rPr>
              <a:t> </a:t>
            </a:r>
            <a:r>
              <a:rPr lang="en-US" sz="1200" b="1" dirty="0" smtClean="0">
                <a:latin typeface="BPG Arial" panose="020B0604020202020204" pitchFamily="34" charset="0"/>
                <a:cs typeface="BPG Arial" panose="020B0604020202020204" pitchFamily="34" charset="0"/>
              </a:rPr>
              <a:t>:</a:t>
            </a:r>
          </a:p>
          <a:p>
            <a:pPr lvl="1"/>
            <a:endParaRPr lang="ka-GE" sz="1200" b="1"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შუნტირება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სარქვლოვანი პათოლოგიების მკურნალობა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მიტრალური ანულოპლასტიკა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აორტული პროთეზირება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ტრიკუსპიდული პლასტიკა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მინოთორაკოტომია</a:t>
            </a:r>
            <a:endParaRPr lang="en-US" sz="1200" dirty="0">
              <a:latin typeface="BPG Arial" panose="020B0604020202020204" pitchFamily="34" charset="0"/>
              <a:cs typeface="BPG Arial" panose="020B0604020202020204" pitchFamily="34" charset="0"/>
            </a:endParaRPr>
          </a:p>
          <a:p>
            <a:pPr marL="628650" lvl="1" indent="-171450">
              <a:buFont typeface="Wingdings" panose="05000000000000000000" pitchFamily="2" charset="2"/>
              <a:buChar char="ü"/>
            </a:pPr>
            <a:r>
              <a:rPr lang="ka-GE" sz="1200" dirty="0">
                <a:latin typeface="BPG Arial" panose="020B0604020202020204" pitchFamily="34" charset="0"/>
                <a:cs typeface="BPG Arial" panose="020B0604020202020204" pitchFamily="34" charset="0"/>
              </a:rPr>
              <a:t>წინაგულთაშორის ძგიდი დეფექტის პლასტიკა</a:t>
            </a:r>
            <a:endParaRPr lang="en-US" sz="1200" dirty="0">
              <a:latin typeface="BPG Arial" panose="020B0604020202020204" pitchFamily="34" charset="0"/>
              <a:cs typeface="BPG Arial" panose="020B0604020202020204" pitchFamily="34" charset="0"/>
            </a:endParaRPr>
          </a:p>
        </p:txBody>
      </p:sp>
      <p:sp>
        <p:nvSpPr>
          <p:cNvPr id="15" name="Rectangle 14"/>
          <p:cNvSpPr/>
          <p:nvPr/>
        </p:nvSpPr>
        <p:spPr>
          <a:xfrm>
            <a:off x="228600" y="3178128"/>
            <a:ext cx="4565673" cy="369332"/>
          </a:xfrm>
          <a:prstGeom prst="rect">
            <a:avLst/>
          </a:prstGeom>
        </p:spPr>
        <p:txBody>
          <a:bodyPr wrap="none">
            <a:spAutoFit/>
          </a:bodyPr>
          <a:lstStyle/>
          <a:p>
            <a:pPr lvl="0"/>
            <a:r>
              <a:rPr lang="ka-GE" dirty="0">
                <a:latin typeface="BPG Arial" panose="020B0604020202020204" pitchFamily="34" charset="0"/>
                <a:cs typeface="BPG Arial" panose="020B0604020202020204" pitchFamily="34" charset="0"/>
              </a:rPr>
              <a:t>ყველაზე მოთხოვნადი პროცედურები</a:t>
            </a:r>
            <a:r>
              <a:rPr lang="en-US" dirty="0">
                <a:latin typeface="BPG Arial" panose="020B0604020202020204" pitchFamily="34" charset="0"/>
                <a:cs typeface="BPG Arial" panose="020B0604020202020204" pitchFamily="34" charset="0"/>
              </a:rPr>
              <a:t> </a:t>
            </a:r>
          </a:p>
        </p:txBody>
      </p:sp>
    </p:spTree>
    <p:extLst>
      <p:ext uri="{BB962C8B-B14F-4D97-AF65-F5344CB8AC3E}">
        <p14:creationId xmlns:p14="http://schemas.microsoft.com/office/powerpoint/2010/main" val="18178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6355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000" y="1586176"/>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17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რატომ „ჰელსიკორი“ </a:t>
            </a:r>
            <a:r>
              <a:rPr lang="ka-GE" sz="2400" dirty="0" smtClean="0">
                <a:latin typeface="BPG Arial" panose="020B0604020202020204" pitchFamily="34" charset="0"/>
                <a:cs typeface="BPG Arial" panose="020B0604020202020204" pitchFamily="34" charset="0"/>
              </a:rPr>
              <a:t>?</a:t>
            </a:r>
            <a:endParaRPr lang="ka-GE" sz="2400" dirty="0">
              <a:latin typeface="BPG Arial" panose="020B0604020202020204" pitchFamily="34" charset="0"/>
              <a:cs typeface="BPG Arial" panose="020B0604020202020204" pitchFamily="34" charset="0"/>
            </a:endParaRPr>
          </a:p>
        </p:txBody>
      </p:sp>
      <p:sp>
        <p:nvSpPr>
          <p:cNvPr id="11" name="Rectangle 10"/>
          <p:cNvSpPr/>
          <p:nvPr/>
        </p:nvSpPr>
        <p:spPr>
          <a:xfrm>
            <a:off x="210766" y="1881581"/>
            <a:ext cx="4369340" cy="1722587"/>
          </a:xfrm>
          <a:prstGeom prst="rect">
            <a:avLst/>
          </a:prstGeom>
        </p:spPr>
        <p:txBody>
          <a:bodyPr wrap="square">
            <a:spAutoFit/>
          </a:bodyPr>
          <a:lstStyle/>
          <a:p>
            <a:pPr lvl="0" algn="just">
              <a:lnSpc>
                <a:spcPct val="107000"/>
              </a:lnSpc>
              <a:spcAft>
                <a:spcPts val="0"/>
              </a:spcAft>
            </a:pPr>
            <a:r>
              <a:rPr lang="ka-GE" sz="1100" dirty="0">
                <a:latin typeface="BPG Arial" panose="020B0604020202020204" pitchFamily="34" charset="0"/>
                <a:cs typeface="BPG Arial" panose="020B0604020202020204" pitchFamily="34" charset="0"/>
              </a:rPr>
              <a:t>ისრაელი-საქართველოს </a:t>
            </a:r>
            <a:r>
              <a:rPr lang="ka-GE" sz="1100" dirty="0" smtClean="0">
                <a:latin typeface="BPG Arial" panose="020B0604020202020204" pitchFamily="34" charset="0"/>
                <a:cs typeface="BPG Arial" panose="020B0604020202020204" pitchFamily="34" charset="0"/>
              </a:rPr>
              <a:t>კარდიოლოგიისა </a:t>
            </a:r>
            <a:r>
              <a:rPr lang="ka-GE" sz="1100" dirty="0">
                <a:latin typeface="BPG Arial" panose="020B0604020202020204" pitchFamily="34" charset="0"/>
                <a:cs typeface="BPG Arial" panose="020B0604020202020204" pitchFamily="34" charset="0"/>
              </a:rPr>
              <a:t>და ანგიოლოგიის ცენტრი „ჰელსიკორი – 2014 წელს გაიხსნა და მისმა ქართველმა და უცხოელმა დამფუძნებლებმა (თამარ და ნოდარ ემუხვარები და რონი კარმელი) მაქსიმუმი გააკეთეს იმისთვის, რომ მსოფლიოს სხვადასხვა ქვეყნიდან დაებრუნებინათ უმაღლესი დონის ქართველი სამედიცინო პერსონალი და ევროპული დონის კლინიკა ჩამოეყალიბებინათ. შედეგიც სახეზეა – 4000 გადარჩენილი სიცოცხლე 18 თვეში!</a:t>
            </a:r>
            <a:endParaRPr lang="en-US" sz="1100" dirty="0">
              <a:latin typeface="BPG Arial" panose="020B0604020202020204" pitchFamily="34" charset="0"/>
              <a:ea typeface="Calibri" panose="020F0502020204030204" pitchFamily="34" charset="0"/>
              <a:cs typeface="BPG Arial" panose="020B0604020202020204" pitchFamily="34" charset="0"/>
            </a:endParaRPr>
          </a:p>
        </p:txBody>
      </p:sp>
      <p:sp>
        <p:nvSpPr>
          <p:cNvPr id="12" name="Rectangle 11"/>
          <p:cNvSpPr/>
          <p:nvPr/>
        </p:nvSpPr>
        <p:spPr>
          <a:xfrm>
            <a:off x="210766" y="3581400"/>
            <a:ext cx="4457700" cy="769441"/>
          </a:xfrm>
          <a:prstGeom prst="rect">
            <a:avLst/>
          </a:prstGeom>
        </p:spPr>
        <p:txBody>
          <a:bodyPr wrap="square">
            <a:spAutoFit/>
          </a:bodyPr>
          <a:lstStyle/>
          <a:p>
            <a:pPr marL="285750" indent="-2857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რეანიმაცია</a:t>
            </a:r>
          </a:p>
          <a:p>
            <a:pPr marL="285750" indent="-2857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მსოფლიო დონის სტანდარტები</a:t>
            </a:r>
          </a:p>
          <a:p>
            <a:pPr marL="285750" indent="-2857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უახლესი აპარატურა</a:t>
            </a:r>
          </a:p>
          <a:p>
            <a:pPr marL="285750" indent="-2857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პროფესიონალთა გუნდი</a:t>
            </a:r>
          </a:p>
        </p:txBody>
      </p:sp>
      <p:sp>
        <p:nvSpPr>
          <p:cNvPr id="15" name="Title 1"/>
          <p:cNvSpPr txBox="1">
            <a:spLocks/>
          </p:cNvSpPr>
          <p:nvPr/>
        </p:nvSpPr>
        <p:spPr>
          <a:xfrm>
            <a:off x="210766" y="4630366"/>
            <a:ext cx="46660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ჩვენი კლინიკის მთავარი </a:t>
            </a:r>
            <a:endParaRPr lang="ka-GE" sz="2400" dirty="0" smtClean="0">
              <a:latin typeface="BPG Arial" panose="020B0604020202020204" pitchFamily="34" charset="0"/>
              <a:cs typeface="BPG Arial" panose="020B0604020202020204" pitchFamily="34" charset="0"/>
            </a:endParaRPr>
          </a:p>
          <a:p>
            <a:pPr algn="l"/>
            <a:r>
              <a:rPr lang="ka-GE" sz="2400" dirty="0" smtClean="0">
                <a:latin typeface="BPG Arial" panose="020B0604020202020204" pitchFamily="34" charset="0"/>
                <a:cs typeface="BPG Arial" panose="020B0604020202020204" pitchFamily="34" charset="0"/>
              </a:rPr>
              <a:t>უპირატესობებია</a:t>
            </a:r>
            <a:r>
              <a:rPr lang="ka-GE" sz="2400" dirty="0">
                <a:latin typeface="BPG Arial" panose="020B0604020202020204" pitchFamily="34" charset="0"/>
                <a:cs typeface="BPG Arial" panose="020B0604020202020204" pitchFamily="34" charset="0"/>
              </a:rPr>
              <a:t>:</a:t>
            </a:r>
          </a:p>
        </p:txBody>
      </p:sp>
      <p:sp>
        <p:nvSpPr>
          <p:cNvPr id="17" name="Rectangle 16"/>
          <p:cNvSpPr/>
          <p:nvPr/>
        </p:nvSpPr>
        <p:spPr>
          <a:xfrm>
            <a:off x="210766" y="5410200"/>
            <a:ext cx="4457700" cy="600164"/>
          </a:xfrm>
          <a:prstGeom prst="rect">
            <a:avLst/>
          </a:prstGeom>
        </p:spPr>
        <p:txBody>
          <a:bodyPr wrap="square">
            <a:spAutoFit/>
          </a:bodyPr>
          <a:lstStyle/>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ორიენტირება პაციენტის ჯანმრთელობაზე;</a:t>
            </a:r>
          </a:p>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სამედიცინო მომსახურების ხარისხის გაზრდა;</a:t>
            </a:r>
          </a:p>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გართულებებისა და რისკების მინიმუმამდე დაყვანა</a:t>
            </a:r>
            <a:r>
              <a:rPr lang="ka-GE" sz="1100" dirty="0" smtClean="0">
                <a:latin typeface="BPG Arial" panose="020B0604020202020204" pitchFamily="34" charset="0"/>
                <a:cs typeface="BPG Arial" panose="020B0604020202020204" pitchFamily="34" charset="0"/>
              </a:rPr>
              <a:t>;</a:t>
            </a:r>
            <a:endParaRPr lang="ka-GE" sz="1100" dirty="0">
              <a:latin typeface="BPG Arial" panose="020B0604020202020204" pitchFamily="34" charset="0"/>
              <a:cs typeface="BPG Arial" panose="020B0604020202020204" pitchFamily="34" charset="0"/>
            </a:endParaRPr>
          </a:p>
        </p:txBody>
      </p:sp>
      <p:sp>
        <p:nvSpPr>
          <p:cNvPr id="18" name="Rectangle 17"/>
          <p:cNvSpPr/>
          <p:nvPr/>
        </p:nvSpPr>
        <p:spPr>
          <a:xfrm>
            <a:off x="4580106" y="5410200"/>
            <a:ext cx="4457700" cy="600164"/>
          </a:xfrm>
          <a:prstGeom prst="rect">
            <a:avLst/>
          </a:prstGeom>
        </p:spPr>
        <p:txBody>
          <a:bodyPr wrap="square">
            <a:spAutoFit/>
          </a:bodyPr>
          <a:lstStyle/>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ევროპული სტანდარტების დანერგვა;</a:t>
            </a:r>
          </a:p>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მაღალტექნოლოგიურ პროცედურებზე ორიენტირება;</a:t>
            </a:r>
          </a:p>
          <a:p>
            <a:pPr marL="171450" indent="-171450">
              <a:buFont typeface="Arial" panose="020B0604020202020204" pitchFamily="34" charset="0"/>
              <a:buChar char="•"/>
            </a:pPr>
            <a:r>
              <a:rPr lang="ka-GE" sz="1100" dirty="0">
                <a:latin typeface="BPG Arial" panose="020B0604020202020204" pitchFamily="34" charset="0"/>
                <a:cs typeface="BPG Arial" panose="020B0604020202020204" pitchFamily="34" charset="0"/>
              </a:rPr>
              <a:t>მკურნალობის ეფექტურობის მუდმივი ზრდა</a:t>
            </a:r>
            <a:r>
              <a:rPr lang="ka-GE" sz="1100" dirty="0" smtClean="0">
                <a:latin typeface="BPG Arial" panose="020B0604020202020204" pitchFamily="34" charset="0"/>
                <a:cs typeface="BPG Arial" panose="020B0604020202020204" pitchFamily="34" charset="0"/>
              </a:rPr>
              <a:t>;</a:t>
            </a:r>
            <a:endParaRPr lang="ka-GE" sz="1100"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237689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5786"/>
            <a:ext cx="9144000" cy="5638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9754" y="1604010"/>
            <a:ext cx="3797046" cy="2891790"/>
          </a:xfrm>
          <a:prstGeom prst="rect">
            <a:avLst/>
          </a:prstGeom>
          <a:solidFill>
            <a:srgbClr val="FFFFFF">
              <a:shade val="85000"/>
            </a:srgbClr>
          </a:solidFill>
          <a:ln w="190500" cap="flat">
            <a:solidFill>
              <a:srgbClr val="FFFFFF"/>
            </a:solidFill>
            <a:prstDash val="sysDot"/>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p:cNvPicPr>
            <a:picLocks noChangeAspect="1"/>
          </p:cNvPicPr>
          <p:nvPr/>
        </p:nvPicPr>
        <p:blipFill rotWithShape="1">
          <a:blip r:embed="rId5">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5" name="Rectangle 4"/>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13" name="Rectangle 12"/>
          <p:cNvSpPr/>
          <p:nvPr/>
        </p:nvSpPr>
        <p:spPr>
          <a:xfrm rot="21240000">
            <a:off x="5085537" y="3980692"/>
            <a:ext cx="2438400" cy="507831"/>
          </a:xfrm>
          <a:prstGeom prst="rect">
            <a:avLst/>
          </a:prstGeom>
        </p:spPr>
        <p:txBody>
          <a:bodyPr wrap="square">
            <a:spAutoFit/>
          </a:bodyPr>
          <a:lstStyle/>
          <a:p>
            <a:r>
              <a:rPr lang="en-US" sz="900" dirty="0">
                <a:solidFill>
                  <a:schemeClr val="tx2">
                    <a:lumMod val="20000"/>
                    <a:lumOff val="80000"/>
                  </a:schemeClr>
                </a:solidFill>
                <a:latin typeface="BPG Arial" panose="020B0604020202020204" pitchFamily="34" charset="0"/>
                <a:cs typeface="BPG Arial" panose="020B0604020202020204" pitchFamily="34" charset="0"/>
              </a:rPr>
              <a:t>სტაციონარი:        24 / 7</a:t>
            </a:r>
          </a:p>
          <a:p>
            <a:r>
              <a:rPr lang="en-US" sz="900" dirty="0">
                <a:solidFill>
                  <a:schemeClr val="tx2">
                    <a:lumMod val="20000"/>
                    <a:lumOff val="80000"/>
                  </a:schemeClr>
                </a:solidFill>
                <a:latin typeface="BPG Arial" panose="020B0604020202020204" pitchFamily="34" charset="0"/>
                <a:cs typeface="BPG Arial" panose="020B0604020202020204" pitchFamily="34" charset="0"/>
              </a:rPr>
              <a:t>ლაბორატორია:   </a:t>
            </a:r>
            <a:r>
              <a:rPr lang="ka-GE" sz="900" dirty="0" smtClean="0">
                <a:solidFill>
                  <a:schemeClr val="tx2">
                    <a:lumMod val="20000"/>
                    <a:lumOff val="80000"/>
                  </a:schemeClr>
                </a:solidFill>
                <a:latin typeface="BPG Arial" panose="020B0604020202020204" pitchFamily="34" charset="0"/>
                <a:cs typeface="BPG Arial" panose="020B0604020202020204" pitchFamily="34" charset="0"/>
              </a:rPr>
              <a:t>24/7</a:t>
            </a:r>
            <a:endParaRPr lang="en-US" sz="900" dirty="0">
              <a:solidFill>
                <a:schemeClr val="tx2">
                  <a:lumMod val="20000"/>
                  <a:lumOff val="80000"/>
                </a:schemeClr>
              </a:solidFill>
              <a:latin typeface="BPG Arial" panose="020B0604020202020204" pitchFamily="34" charset="0"/>
              <a:cs typeface="BPG Arial" panose="020B0604020202020204" pitchFamily="34" charset="0"/>
            </a:endParaRPr>
          </a:p>
          <a:p>
            <a:r>
              <a:rPr lang="en-US" sz="900" dirty="0">
                <a:solidFill>
                  <a:schemeClr val="tx2">
                    <a:lumMod val="20000"/>
                    <a:lumOff val="80000"/>
                  </a:schemeClr>
                </a:solidFill>
                <a:latin typeface="BPG Arial" panose="020B0604020202020204" pitchFamily="34" charset="0"/>
                <a:cs typeface="BPG Arial" panose="020B0604020202020204" pitchFamily="34" charset="0"/>
              </a:rPr>
              <a:t>ამბულატორია:     ?</a:t>
            </a:r>
          </a:p>
        </p:txBody>
      </p:sp>
      <p:sp>
        <p:nvSpPr>
          <p:cNvPr id="14" name="Title 1"/>
          <p:cNvSpPr txBox="1">
            <a:spLocks/>
          </p:cNvSpPr>
          <p:nvPr/>
        </p:nvSpPr>
        <p:spPr>
          <a:xfrm>
            <a:off x="210766" y="1219200"/>
            <a:ext cx="4457700" cy="625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a:latin typeface="BPG Arial" panose="020B0604020202020204" pitchFamily="34" charset="0"/>
                <a:cs typeface="BPG Arial" panose="020B0604020202020204" pitchFamily="34" charset="0"/>
              </a:rPr>
              <a:t>რატომ </a:t>
            </a:r>
            <a:r>
              <a:rPr lang="ka-GE" sz="2400" dirty="0" smtClean="0">
                <a:latin typeface="BPG Arial" panose="020B0604020202020204" pitchFamily="34" charset="0"/>
                <a:cs typeface="BPG Arial" panose="020B0604020202020204" pitchFamily="34" charset="0"/>
              </a:rPr>
              <a:t>„ჯოენი“ ?</a:t>
            </a:r>
            <a:endParaRPr lang="ka-GE" sz="2400" dirty="0">
              <a:latin typeface="BPG Arial" panose="020B0604020202020204" pitchFamily="34" charset="0"/>
              <a:cs typeface="BPG Arial" panose="020B0604020202020204" pitchFamily="34" charset="0"/>
            </a:endParaRPr>
          </a:p>
        </p:txBody>
      </p:sp>
      <p:sp>
        <p:nvSpPr>
          <p:cNvPr id="16" name="Rectangle 15"/>
          <p:cNvSpPr/>
          <p:nvPr/>
        </p:nvSpPr>
        <p:spPr>
          <a:xfrm>
            <a:off x="210766" y="1881581"/>
            <a:ext cx="4213682" cy="4662815"/>
          </a:xfrm>
          <a:prstGeom prst="rect">
            <a:avLst/>
          </a:prstGeom>
        </p:spPr>
        <p:txBody>
          <a:bodyPr wrap="square">
            <a:spAutoFit/>
          </a:bodyPr>
          <a:lstStyle/>
          <a:p>
            <a:pPr algn="just"/>
            <a:r>
              <a:rPr lang="ka-GE" sz="1100" dirty="0">
                <a:latin typeface="BPG Arial" panose="020B0604020202020204" pitchFamily="34" charset="0"/>
                <a:cs typeface="BPG Arial" panose="020B0604020202020204" pitchFamily="34" charset="0"/>
              </a:rPr>
              <a:t>ცენტრს ხშირად მომართავენ როგორც მეზობელი ასევე განვითარებული ქვეყნების მოქალაქეები. მათ ნდობას პროფესიონალთა გუნდი განაპირობებს, რომლებიც გარდა პაციენტის ჯანმრთელობაზე ზრუნვისა მუდმივად ცდილობენ ცენტრში მოსულ თითოეულ ადამიანს შეუქმნან კომფორტი და სიმშვიდის განცდა. ცენტრის ერთერთ მთავარ მახასიათღებლად შეიძლება ჩაითვალოს ფსიქო-სოციალური სამსახური, რომელიც მთლიანად ორიენტრირებული მცირეწლოვან პაციენტებზე</a:t>
            </a:r>
            <a:r>
              <a:rPr lang="ka-GE" sz="1100" dirty="0" smtClean="0">
                <a:latin typeface="BPG Arial" panose="020B0604020202020204" pitchFamily="34" charset="0"/>
                <a:cs typeface="BPG Arial" panose="020B0604020202020204" pitchFamily="34" charset="0"/>
              </a:rPr>
              <a:t>.. </a:t>
            </a:r>
            <a:r>
              <a:rPr lang="ka-GE" sz="1100" dirty="0">
                <a:latin typeface="BPG Arial" panose="020B0604020202020204" pitchFamily="34" charset="0"/>
                <a:cs typeface="BPG Arial" panose="020B0604020202020204" pitchFamily="34" charset="0"/>
              </a:rPr>
              <a:t>ჯო ენის სამედიცინო ცენტრში არსებული სისხლის ბანკი ერთერთი ყველაზე მსხვილი სისხლის ბანკია ქვეყნის მასშტაბით, რომელსაც გააჩნია თანამედროვე ტექნოლოგიებით აღჭურვილი </a:t>
            </a:r>
            <a:r>
              <a:rPr lang="ka-GE" sz="1100" dirty="0" smtClean="0">
                <a:latin typeface="BPG Arial" panose="020B0604020202020204" pitchFamily="34" charset="0"/>
                <a:cs typeface="BPG Arial" panose="020B0604020202020204" pitchFamily="34" charset="0"/>
              </a:rPr>
              <a:t>ლაბორატორია</a:t>
            </a:r>
          </a:p>
          <a:p>
            <a:pPr algn="just"/>
            <a:r>
              <a:rPr lang="ka-GE" sz="1100" dirty="0">
                <a:latin typeface="BPG Arial" panose="020B0604020202020204" pitchFamily="34" charset="0"/>
                <a:cs typeface="BPG Arial" panose="020B0604020202020204" pitchFamily="34" charset="0"/>
              </a:rPr>
              <a:t> </a:t>
            </a:r>
            <a:endParaRPr lang="ka-GE" sz="1100" dirty="0" smtClean="0">
              <a:latin typeface="BPG Arial" panose="020B0604020202020204" pitchFamily="34" charset="0"/>
              <a:cs typeface="BPG Arial" panose="020B0604020202020204" pitchFamily="34" charset="0"/>
            </a:endParaRPr>
          </a:p>
          <a:p>
            <a:r>
              <a:rPr lang="en-US" sz="1100" b="1" dirty="0" err="1"/>
              <a:t>ბავშთა</a:t>
            </a:r>
            <a:r>
              <a:rPr lang="en-US" sz="1100" b="1" dirty="0"/>
              <a:t> </a:t>
            </a:r>
            <a:r>
              <a:rPr lang="en-US" sz="1100" b="1" dirty="0" err="1"/>
              <a:t>თანდაყოლილი</a:t>
            </a:r>
            <a:r>
              <a:rPr lang="en-US" sz="1100" b="1" dirty="0"/>
              <a:t> </a:t>
            </a:r>
            <a:r>
              <a:rPr lang="en-US" sz="1100" b="1" dirty="0" err="1"/>
              <a:t>მანკების</a:t>
            </a:r>
            <a:r>
              <a:rPr lang="en-US" sz="1100" b="1" dirty="0"/>
              <a:t> </a:t>
            </a:r>
            <a:r>
              <a:rPr lang="en-US" sz="1100" b="1" dirty="0" err="1"/>
              <a:t>ქირურგიის</a:t>
            </a:r>
            <a:r>
              <a:rPr lang="en-US" sz="1100" b="1" dirty="0"/>
              <a:t> </a:t>
            </a:r>
            <a:r>
              <a:rPr lang="en-US" sz="1100" b="1" dirty="0" err="1"/>
              <a:t>პროგრამა</a:t>
            </a:r>
            <a:r>
              <a:rPr lang="en-US" sz="1100" b="1" dirty="0"/>
              <a:t>:</a:t>
            </a:r>
            <a:r>
              <a:rPr lang="en-US" sz="1100" dirty="0"/>
              <a:t/>
            </a:r>
            <a:br>
              <a:rPr lang="en-US" sz="1100" dirty="0"/>
            </a:br>
            <a:r>
              <a:rPr lang="en-US" sz="1100" dirty="0"/>
              <a:t>-</a:t>
            </a:r>
            <a:r>
              <a:rPr lang="en-US" sz="1100" dirty="0" err="1"/>
              <a:t>სრულყოფილი</a:t>
            </a:r>
            <a:r>
              <a:rPr lang="en-US" sz="1100" dirty="0"/>
              <a:t> </a:t>
            </a:r>
            <a:r>
              <a:rPr lang="en-US" sz="1100" dirty="0" err="1"/>
              <a:t>სპექტრი</a:t>
            </a:r>
            <a:r>
              <a:rPr lang="en-US" sz="1100" dirty="0"/>
              <a:t/>
            </a:r>
            <a:br>
              <a:rPr lang="en-US" sz="1100" dirty="0"/>
            </a:br>
            <a:r>
              <a:rPr lang="en-US" sz="1100" dirty="0"/>
              <a:t>-</a:t>
            </a:r>
            <a:r>
              <a:rPr lang="en-US" sz="1100" dirty="0" err="1"/>
              <a:t>დაბალი</a:t>
            </a:r>
            <a:r>
              <a:rPr lang="en-US" sz="1100" dirty="0"/>
              <a:t> </a:t>
            </a:r>
            <a:r>
              <a:rPr lang="en-US" sz="1100" dirty="0" err="1"/>
              <a:t>წონის</a:t>
            </a:r>
            <a:r>
              <a:rPr lang="en-US" sz="1100" dirty="0"/>
              <a:t> </a:t>
            </a:r>
            <a:r>
              <a:rPr lang="en-US" sz="1100" dirty="0" err="1"/>
              <a:t>და</a:t>
            </a:r>
            <a:r>
              <a:rPr lang="en-US" sz="1100" dirty="0"/>
              <a:t> </a:t>
            </a:r>
            <a:r>
              <a:rPr lang="en-US" sz="1100" dirty="0" err="1"/>
              <a:t>ახალშობილთა</a:t>
            </a:r>
            <a:r>
              <a:rPr lang="en-US" sz="1100" dirty="0"/>
              <a:t> ს </a:t>
            </a:r>
            <a:r>
              <a:rPr lang="en-US" sz="1100" dirty="0" err="1"/>
              <a:t>ქირურგია</a:t>
            </a:r>
            <a:r>
              <a:rPr lang="en-US" sz="1100" dirty="0"/>
              <a:t/>
            </a:r>
            <a:br>
              <a:rPr lang="en-US" sz="1100" dirty="0"/>
            </a:br>
            <a:r>
              <a:rPr lang="en-US" sz="1100" dirty="0"/>
              <a:t>-</a:t>
            </a:r>
            <a:r>
              <a:rPr lang="en-US" sz="1100" dirty="0" err="1"/>
              <a:t>თანდაყოლილი</a:t>
            </a:r>
            <a:r>
              <a:rPr lang="en-US" sz="1100" dirty="0"/>
              <a:t> </a:t>
            </a:r>
            <a:r>
              <a:rPr lang="en-US" sz="1100" dirty="0" err="1"/>
              <a:t>მანკების</a:t>
            </a:r>
            <a:r>
              <a:rPr lang="en-US" sz="1100" dirty="0"/>
              <a:t> </a:t>
            </a:r>
            <a:r>
              <a:rPr lang="en-US" sz="1100" dirty="0" err="1"/>
              <a:t>ენდოვასკულარული</a:t>
            </a:r>
            <a:r>
              <a:rPr lang="en-US" sz="1100" dirty="0"/>
              <a:t> </a:t>
            </a:r>
            <a:r>
              <a:rPr lang="en-US" sz="1100" dirty="0" err="1"/>
              <a:t>მკურნალობა</a:t>
            </a:r>
            <a:r>
              <a:rPr lang="en-US" sz="1100" dirty="0"/>
              <a:t/>
            </a:r>
            <a:br>
              <a:rPr lang="en-US" sz="1100" dirty="0"/>
            </a:br>
            <a:r>
              <a:rPr lang="en-US" sz="1100" dirty="0"/>
              <a:t>-</a:t>
            </a:r>
            <a:r>
              <a:rPr lang="en-US" sz="1100" dirty="0" err="1"/>
              <a:t>სრული</a:t>
            </a:r>
            <a:r>
              <a:rPr lang="en-US" sz="1100" dirty="0"/>
              <a:t> </a:t>
            </a:r>
            <a:r>
              <a:rPr lang="en-US" sz="1100" dirty="0" err="1"/>
              <a:t>უნიფოკალიზაციის</a:t>
            </a:r>
            <a:r>
              <a:rPr lang="en-US" sz="1100" dirty="0"/>
              <a:t> </a:t>
            </a:r>
            <a:r>
              <a:rPr lang="en-US" sz="1100" dirty="0" err="1" smtClean="0"/>
              <a:t>პროცედურები</a:t>
            </a:r>
            <a:endParaRPr lang="ka-GE" sz="1100" dirty="0" smtClean="0"/>
          </a:p>
          <a:p>
            <a:endParaRPr lang="ka-GE" sz="1100" dirty="0">
              <a:latin typeface="BPG Arial" panose="020B0604020202020204" pitchFamily="34" charset="0"/>
              <a:cs typeface="BPG Arial" panose="020B0604020202020204" pitchFamily="34" charset="0"/>
            </a:endParaRPr>
          </a:p>
          <a:p>
            <a:r>
              <a:rPr lang="en-US" sz="1100" b="1" dirty="0" err="1"/>
              <a:t>მოზრდილთა</a:t>
            </a:r>
            <a:r>
              <a:rPr lang="en-US" sz="1100" b="1" dirty="0"/>
              <a:t> </a:t>
            </a:r>
            <a:r>
              <a:rPr lang="en-US" sz="1100" b="1" dirty="0" err="1"/>
              <a:t>ქირურგია</a:t>
            </a:r>
            <a:r>
              <a:rPr lang="en-US" sz="1100" b="1" dirty="0"/>
              <a:t>:</a:t>
            </a:r>
            <a:r>
              <a:rPr lang="en-US" sz="1100" dirty="0"/>
              <a:t/>
            </a:r>
            <a:br>
              <a:rPr lang="en-US" sz="1100" dirty="0"/>
            </a:br>
            <a:r>
              <a:rPr lang="en-US" sz="1100" dirty="0"/>
              <a:t>-</a:t>
            </a:r>
            <a:r>
              <a:rPr lang="en-US" sz="1100" dirty="0" err="1"/>
              <a:t>სრული</a:t>
            </a:r>
            <a:r>
              <a:rPr lang="en-US" sz="1100" dirty="0"/>
              <a:t> </a:t>
            </a:r>
            <a:r>
              <a:rPr lang="en-US" sz="1100" dirty="0" err="1"/>
              <a:t>სპექტრი</a:t>
            </a:r>
            <a:r>
              <a:rPr lang="en-US" sz="1100" dirty="0"/>
              <a:t/>
            </a:r>
            <a:br>
              <a:rPr lang="en-US" sz="1100" dirty="0"/>
            </a:br>
            <a:r>
              <a:rPr lang="en-US" sz="1100" dirty="0"/>
              <a:t>-</a:t>
            </a:r>
            <a:r>
              <a:rPr lang="en-US" sz="1100" dirty="0" err="1"/>
              <a:t>მწვავე</a:t>
            </a:r>
            <a:r>
              <a:rPr lang="en-US" sz="1100" dirty="0"/>
              <a:t> </a:t>
            </a:r>
            <a:r>
              <a:rPr lang="en-US" sz="1100" dirty="0" err="1"/>
              <a:t>და</a:t>
            </a:r>
            <a:r>
              <a:rPr lang="en-US" sz="1100" dirty="0"/>
              <a:t> </a:t>
            </a:r>
            <a:r>
              <a:rPr lang="en-US" sz="1100" dirty="0" err="1"/>
              <a:t>დაბალი</a:t>
            </a:r>
            <a:r>
              <a:rPr lang="en-US" sz="1100" dirty="0"/>
              <a:t> </a:t>
            </a:r>
            <a:r>
              <a:rPr lang="en-US" sz="1100" dirty="0" err="1"/>
              <a:t>განდევნის</a:t>
            </a:r>
            <a:r>
              <a:rPr lang="en-US" sz="1100" dirty="0"/>
              <a:t> </a:t>
            </a:r>
            <a:r>
              <a:rPr lang="en-US" sz="1100" dirty="0" err="1"/>
              <a:t>ფრაქციის</a:t>
            </a:r>
            <a:r>
              <a:rPr lang="en-US" sz="1100" dirty="0"/>
              <a:t> </a:t>
            </a:r>
            <a:r>
              <a:rPr lang="en-US" sz="1100" dirty="0" err="1"/>
              <a:t>მქონე</a:t>
            </a:r>
            <a:r>
              <a:rPr lang="en-US" sz="1100" dirty="0"/>
              <a:t> </a:t>
            </a:r>
            <a:r>
              <a:rPr lang="en-US" sz="1100" dirty="0" err="1"/>
              <a:t>პაციენტების</a:t>
            </a:r>
            <a:r>
              <a:rPr lang="en-US" sz="1100" dirty="0"/>
              <a:t> </a:t>
            </a:r>
            <a:r>
              <a:rPr lang="en-US" sz="1100" dirty="0" err="1"/>
              <a:t>ქირურგიული</a:t>
            </a:r>
            <a:r>
              <a:rPr lang="en-US" sz="1100" dirty="0"/>
              <a:t> </a:t>
            </a:r>
            <a:r>
              <a:rPr lang="en-US" sz="1100" dirty="0" err="1"/>
              <a:t>მკურნალობა</a:t>
            </a:r>
            <a:r>
              <a:rPr lang="en-US" sz="1100" dirty="0"/>
              <a:t/>
            </a:r>
            <a:br>
              <a:rPr lang="en-US" sz="1100" dirty="0"/>
            </a:br>
            <a:r>
              <a:rPr lang="en-US" sz="1100" dirty="0"/>
              <a:t>-</a:t>
            </a:r>
            <a:r>
              <a:rPr lang="en-US" sz="1100" dirty="0" err="1"/>
              <a:t>აორტის</a:t>
            </a:r>
            <a:r>
              <a:rPr lang="en-US" sz="1100" dirty="0"/>
              <a:t> </a:t>
            </a:r>
            <a:r>
              <a:rPr lang="en-US" sz="1100" dirty="0" err="1"/>
              <a:t>ქირურგია</a:t>
            </a:r>
            <a:r>
              <a:rPr lang="en-US" sz="1100" dirty="0"/>
              <a:t/>
            </a:r>
            <a:br>
              <a:rPr lang="en-US" sz="1100" dirty="0"/>
            </a:br>
            <a:r>
              <a:rPr lang="en-US" sz="1100" dirty="0"/>
              <a:t>-</a:t>
            </a:r>
            <a:r>
              <a:rPr lang="en-US" sz="1100" dirty="0" err="1"/>
              <a:t>კომპლექსური</a:t>
            </a:r>
            <a:r>
              <a:rPr lang="en-US" sz="1100" dirty="0"/>
              <a:t> </a:t>
            </a:r>
            <a:r>
              <a:rPr lang="en-US" sz="1100" dirty="0" err="1"/>
              <a:t>ოპერაციები</a:t>
            </a:r>
            <a:r>
              <a:rPr lang="en-US" sz="1100" dirty="0"/>
              <a:t/>
            </a:r>
            <a:br>
              <a:rPr lang="en-US" sz="1100" dirty="0"/>
            </a:br>
            <a:endParaRPr lang="ka-GE" sz="1100" dirty="0" smtClean="0">
              <a:latin typeface="BPG Arial" panose="020B0604020202020204" pitchFamily="34" charset="0"/>
              <a:cs typeface="BPG Arial" panose="020B0604020202020204" pitchFamily="34" charset="0"/>
            </a:endParaRPr>
          </a:p>
        </p:txBody>
      </p:sp>
      <p:sp>
        <p:nvSpPr>
          <p:cNvPr id="17" name="Title 1"/>
          <p:cNvSpPr txBox="1">
            <a:spLocks/>
          </p:cNvSpPr>
          <p:nvPr/>
        </p:nvSpPr>
        <p:spPr>
          <a:xfrm>
            <a:off x="210766" y="5523886"/>
            <a:ext cx="7256834" cy="4750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ka-GE" sz="2400" dirty="0" smtClean="0">
                <a:latin typeface="BPG Arial" panose="020B0604020202020204" pitchFamily="34" charset="0"/>
                <a:cs typeface="BPG Arial" panose="020B0604020202020204" pitchFamily="34" charset="0"/>
              </a:rPr>
              <a:t>:</a:t>
            </a:r>
            <a:endParaRPr lang="ka-GE" sz="2400"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31928400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 y="1106557"/>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Rectangle 5"/>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sp>
        <p:nvSpPr>
          <p:cNvPr id="8" name="Title 1"/>
          <p:cNvSpPr txBox="1">
            <a:spLocks/>
          </p:cNvSpPr>
          <p:nvPr/>
        </p:nvSpPr>
        <p:spPr>
          <a:xfrm>
            <a:off x="1524000" y="3368537"/>
            <a:ext cx="5867400" cy="1203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ka-GE" dirty="0" smtClean="0">
                <a:latin typeface="BPG Arial" panose="020B0604020202020204" pitchFamily="34" charset="0"/>
                <a:cs typeface="BPG Arial" panose="020B0604020202020204" pitchFamily="34" charset="0"/>
              </a:rPr>
              <a:t>ოფთალმოლოგია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1704843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b="25212"/>
          <a:stretch/>
        </p:blipFill>
        <p:spPr>
          <a:xfrm>
            <a:off x="0" y="1"/>
            <a:ext cx="9144000" cy="914399"/>
          </a:xfrm>
          <a:prstGeom prst="rect">
            <a:avLst/>
          </a:prstGeom>
        </p:spPr>
      </p:pic>
      <p:sp>
        <p:nvSpPr>
          <p:cNvPr id="6" name="Rectangle 5"/>
          <p:cNvSpPr/>
          <p:nvPr/>
        </p:nvSpPr>
        <p:spPr>
          <a:xfrm>
            <a:off x="8106" y="1066800"/>
            <a:ext cx="9135894" cy="1524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828800" y="228600"/>
            <a:ext cx="4953000"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2400" smtClean="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rPr>
              <a:t>სამედიცინო ტურიზმი</a:t>
            </a:r>
            <a:endParaRPr lang="en-US" sz="2400" dirty="0">
              <a:ln w="0"/>
              <a:solidFill>
                <a:schemeClr val="accent1"/>
              </a:solidFill>
              <a:effectLst>
                <a:outerShdw blurRad="38100" dist="25400" dir="5400000" algn="ctr" rotWithShape="0">
                  <a:srgbClr val="6E747A">
                    <a:alpha val="43000"/>
                  </a:srgbClr>
                </a:outerShdw>
              </a:effectLst>
              <a:latin typeface="BPG Arial" panose="020B0604020202020204" pitchFamily="34" charset="0"/>
              <a:cs typeface="BPG Arial" panose="020B0604020202020204" pitchFamily="34" charset="0"/>
            </a:endParaRPr>
          </a:p>
        </p:txBody>
      </p:sp>
      <p:pic>
        <p:nvPicPr>
          <p:cNvPr id="4098" name="Picture 2" descr="D:\Users\khchachava\Desktop\ტურიზმი პრეზენტაცია\optalm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6" y="1596887"/>
            <a:ext cx="6105525" cy="48101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ers\khchachava\Desktop\ტურიზმი პრეზენტაცია\lis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631" y="1219201"/>
            <a:ext cx="1493668" cy="35109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Users\khchachava\Desktop\ტურიზმი პრეზენტაცია\list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7299" y="1219201"/>
            <a:ext cx="1536701" cy="35109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sers\khchachava\Desktop\ტურიზმი პრეზენტაცია\list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1260" y="4694927"/>
            <a:ext cx="1518410" cy="162967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Users\khchachava\Desktop\ტურიზმი პრეზენტაცია\list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7299" y="4648200"/>
            <a:ext cx="1536701" cy="1666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5600" y="1234181"/>
            <a:ext cx="2273132" cy="369332"/>
          </a:xfrm>
          <a:prstGeom prst="rect">
            <a:avLst/>
          </a:prstGeom>
        </p:spPr>
        <p:txBody>
          <a:bodyPr wrap="square">
            <a:spAutoFit/>
          </a:bodyPr>
          <a:lstStyle/>
          <a:p>
            <a:pPr lvl="0"/>
            <a:r>
              <a:rPr lang="ka-GE" dirty="0">
                <a:latin typeface="BPG Arial" panose="020B0604020202020204" pitchFamily="34" charset="0"/>
                <a:cs typeface="BPG Arial" panose="020B0604020202020204" pitchFamily="34" charset="0"/>
              </a:rPr>
              <a:t>ოფთალმოლოგია</a:t>
            </a:r>
            <a:endParaRPr lang="en-US" dirty="0">
              <a:latin typeface="BPG Arial" panose="020B0604020202020204" pitchFamily="34" charset="0"/>
              <a:cs typeface="BPG Arial" panose="020B0604020202020204" pitchFamily="34" charset="0"/>
            </a:endParaRPr>
          </a:p>
        </p:txBody>
      </p:sp>
    </p:spTree>
    <p:extLst>
      <p:ext uri="{BB962C8B-B14F-4D97-AF65-F5344CB8AC3E}">
        <p14:creationId xmlns:p14="http://schemas.microsoft.com/office/powerpoint/2010/main" val="1030298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3106</TotalTime>
  <Words>1884</Words>
  <Application>Microsoft Office PowerPoint</Application>
  <PresentationFormat>On-screen Show (4:3)</PresentationFormat>
  <Paragraphs>316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სამედიცინო ტურიზმი</vt:lpstr>
      <vt:lpstr>სამედიცინო ტურიზმი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Khatuna Chachava</dc:creator>
  <cp:lastModifiedBy>Khatuna Chachava</cp:lastModifiedBy>
  <cp:revision>96</cp:revision>
  <dcterms:created xsi:type="dcterms:W3CDTF">2006-08-16T00:00:00Z</dcterms:created>
  <dcterms:modified xsi:type="dcterms:W3CDTF">2018-04-27T08:12:35Z</dcterms:modified>
</cp:coreProperties>
</file>